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94" r:id="rId2"/>
    <p:sldId id="392" r:id="rId3"/>
    <p:sldId id="393" r:id="rId4"/>
    <p:sldId id="391" r:id="rId5"/>
    <p:sldId id="379" r:id="rId6"/>
    <p:sldId id="376" r:id="rId7"/>
    <p:sldId id="377" r:id="rId8"/>
    <p:sldId id="378" r:id="rId9"/>
    <p:sldId id="383" r:id="rId10"/>
    <p:sldId id="384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70" r:id="rId19"/>
    <p:sldId id="395" r:id="rId20"/>
    <p:sldId id="369" r:id="rId21"/>
    <p:sldId id="371" r:id="rId22"/>
    <p:sldId id="372" r:id="rId23"/>
    <p:sldId id="374" r:id="rId24"/>
    <p:sldId id="265" r:id="rId25"/>
    <p:sldId id="267" r:id="rId26"/>
    <p:sldId id="396" r:id="rId27"/>
    <p:sldId id="268" r:id="rId28"/>
    <p:sldId id="269" r:id="rId29"/>
    <p:sldId id="270" r:id="rId30"/>
    <p:sldId id="271" r:id="rId31"/>
    <p:sldId id="272" r:id="rId32"/>
    <p:sldId id="385" r:id="rId33"/>
    <p:sldId id="273" r:id="rId34"/>
    <p:sldId id="274" r:id="rId35"/>
    <p:sldId id="276" r:id="rId36"/>
    <p:sldId id="277" r:id="rId37"/>
    <p:sldId id="278" r:id="rId38"/>
    <p:sldId id="280" r:id="rId39"/>
    <p:sldId id="399" r:id="rId40"/>
    <p:sldId id="401" r:id="rId41"/>
    <p:sldId id="398" r:id="rId42"/>
    <p:sldId id="386" r:id="rId43"/>
    <p:sldId id="381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3" autoAdjust="0"/>
    <p:restoredTop sz="80000" autoAdjust="0"/>
  </p:normalViewPr>
  <p:slideViewPr>
    <p:cSldViewPr snapToGrid="0" snapToObjects="1">
      <p:cViewPr varScale="1">
        <p:scale>
          <a:sx n="77" d="100"/>
          <a:sy n="77" d="100"/>
        </p:scale>
        <p:origin x="-14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F110-E220-0E4C-B62F-75BDEED07AD1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CD932-D98B-094A-A0D1-7760CE356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7868F-FC4F-FB40-8769-53665D77DA03}" type="slidenum">
              <a:rPr lang="en-US"/>
              <a:pPr/>
              <a:t>6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959F6E-ECFF-484F-9A88-0C5D295067C5}" type="slidenum">
              <a:rPr lang="en-US"/>
              <a:pPr/>
              <a:t>17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AE6723-AC0A-FC4E-9FBA-CFCC11D1C4E0}" type="slidenum">
              <a:rPr lang="en-US"/>
              <a:pPr/>
              <a:t>18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EF92E2-427D-6A40-8ADA-B0FFB5790538}" type="slidenum">
              <a:rPr lang="en-US"/>
              <a:pPr/>
              <a:t>20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3FBAD5-9A0F-8348-B3F7-B9B766C277AE}" type="slidenum">
              <a:rPr lang="en-US"/>
              <a:pPr/>
              <a:t>21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DE0B1-ACDC-AC47-B7BC-1EAE2E55731D}" type="slidenum">
              <a:rPr lang="en-US"/>
              <a:pPr/>
              <a:t>22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9A6CBD-C57E-D14A-9783-909E7313370C}" type="slidenum">
              <a:rPr lang="en-US"/>
              <a:pPr/>
              <a:t>23</a:t>
            </a:fld>
            <a:endParaRPr 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Maths</a:t>
            </a:r>
            <a:r>
              <a:rPr lang="en-US" dirty="0" smtClean="0"/>
              <a:t> on the board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7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</a:t>
            </a:r>
            <a:r>
              <a:rPr lang="en-US" baseline="0" dirty="0" smtClean="0"/>
              <a:t> subscript S has been used….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1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CF45BC-47B3-8840-94EF-084937F6C027}" type="slidenum">
              <a:rPr lang="en-US"/>
              <a:pPr/>
              <a:t>35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5CEA62-030C-3C49-B789-2E87E6D85913}" type="slidenum">
              <a:rPr lang="en-US"/>
              <a:pPr/>
              <a:t>7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A370F0-9FDE-8F4E-AED0-8B4B5B0B4931}" type="slidenum">
              <a:rPr lang="en-US"/>
              <a:pPr/>
              <a:t>8</a:t>
            </a:fld>
            <a:endParaRPr 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33CE01-1C44-DD4A-AA65-808719DA0896}" type="slidenum">
              <a:rPr lang="en-US"/>
              <a:pPr/>
              <a:t>11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B2E23D-A605-8943-87CE-A686C5F83417}" type="slidenum">
              <a:rPr lang="en-US"/>
              <a:pPr/>
              <a:t>12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2EF8D9-C271-4C40-9FC5-3A30E479EF7D}" type="slidenum">
              <a:rPr lang="en-US"/>
              <a:pPr/>
              <a:t>13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151D0F-8135-B941-904D-DC15C57E10E3}" type="slidenum">
              <a:rPr lang="en-US"/>
              <a:pPr/>
              <a:t>14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4A6151-B7A1-5D44-8A72-B03017F70C4D}" type="slidenum">
              <a:rPr lang="en-US"/>
              <a:pPr/>
              <a:t>15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07E5B6-5D14-2A48-8F76-5BBE2EBFADB1}" type="slidenum">
              <a:rPr lang="en-US"/>
              <a:pPr/>
              <a:t>16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3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1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7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9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8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2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90" y="84624"/>
            <a:ext cx="8913056" cy="745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90" y="970071"/>
            <a:ext cx="8913056" cy="542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12500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@tom_kitching </a:t>
            </a:r>
          </a:p>
          <a:p>
            <a:r>
              <a:rPr lang="en-US" dirty="0" err="1" smtClean="0"/>
              <a:t>tdk@roe.ac.uk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0230" y="6492875"/>
            <a:ext cx="683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0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Clr>
          <a:srgbClr val="00800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ctrTitle"/>
          </p:nvPr>
        </p:nvSpPr>
        <p:spPr>
          <a:xfrm>
            <a:off x="684213" y="1700213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Weak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Gravitational Lensing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200" i="1" dirty="0" smtClean="0">
                <a:latin typeface="Arial" charset="0"/>
                <a:ea typeface="ＭＳ Ｐゴシック" charset="0"/>
                <a:cs typeface="ＭＳ Ｐゴシック" charset="0"/>
              </a:rPr>
              <a:t>What do we measure?</a:t>
            </a:r>
            <a:endParaRPr lang="en-US" sz="3200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Subtitle 2"/>
          <p:cNvSpPr>
            <a:spLocks noGrp="1"/>
          </p:cNvSpPr>
          <p:nvPr>
            <p:ph type="subTitle" idx="1"/>
          </p:nvPr>
        </p:nvSpPr>
        <p:spPr>
          <a:xfrm>
            <a:off x="1331913" y="4221163"/>
            <a:ext cx="6400800" cy="1223962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Tom Kitching</a:t>
            </a:r>
          </a:p>
          <a:p>
            <a:pPr eaLnBrk="1" hangingPunct="1"/>
            <a:r>
              <a:rPr lang="en-US" sz="2000" dirty="0" err="1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t.kitching@ucl.ac.uk</a:t>
            </a:r>
            <a:endParaRPr lang="en-US" sz="2000" dirty="0">
              <a:solidFill>
                <a:srgbClr val="3366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 dirty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2000" dirty="0" smtClean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tom_kitching</a:t>
            </a:r>
          </a:p>
          <a:p>
            <a:r>
              <a:rPr lang="en-US" sz="2000" dirty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2000" dirty="0" err="1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msslcosmology.org</a:t>
            </a:r>
            <a:r>
              <a:rPr lang="en-US" sz="2000" dirty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/</a:t>
            </a:r>
          </a:p>
          <a:p>
            <a:pPr eaLnBrk="1" hangingPunct="1"/>
            <a:endParaRPr lang="en-US" sz="2000" dirty="0">
              <a:solidFill>
                <a:srgbClr val="3366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657672"/>
            <a:ext cx="9144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nothing new to be discovered in physics now, All that remains is more and more precise measurement</a:t>
            </a:r>
            <a:r>
              <a:rPr lang="en-US" sz="2400" dirty="0" smtClean="0"/>
              <a:t>.</a:t>
            </a:r>
          </a:p>
          <a:p>
            <a:pPr algn="r"/>
            <a:r>
              <a:rPr lang="en-US" sz="2400" dirty="0" smtClean="0"/>
              <a:t>Kelvin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267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Surface 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Convenient approximation of a lensing mass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the “critical density” as  </a:t>
            </a:r>
          </a:p>
          <a:p>
            <a:endParaRPr lang="en-US" dirty="0" smtClean="0"/>
          </a:p>
          <a:p>
            <a:r>
              <a:rPr lang="en-US" dirty="0" smtClean="0"/>
              <a:t>Can define a 2D Poisson equation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21" y="1649679"/>
            <a:ext cx="1944096" cy="1039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47" y="2688765"/>
            <a:ext cx="1886290" cy="188629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63288" y="2903204"/>
            <a:ext cx="1508737" cy="15175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4009037" y="3629008"/>
            <a:ext cx="394928" cy="2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25" y="4344116"/>
            <a:ext cx="2185159" cy="892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758" y="1649679"/>
            <a:ext cx="4815763" cy="1039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640" y="5917757"/>
            <a:ext cx="2799360" cy="940243"/>
          </a:xfrm>
          <a:prstGeom prst="rect">
            <a:avLst/>
          </a:prstGeom>
          <a:ln>
            <a:solidFill>
              <a:srgbClr val="C0504D"/>
            </a:solidFill>
          </a:ln>
        </p:spPr>
      </p:pic>
    </p:spTree>
    <p:extLst>
      <p:ext uri="{BB962C8B-B14F-4D97-AF65-F5344CB8AC3E}">
        <p14:creationId xmlns:p14="http://schemas.microsoft.com/office/powerpoint/2010/main" val="29208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Distortion Matrix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5867400" cy="5638800"/>
          </a:xfrm>
        </p:spPr>
        <p:txBody>
          <a:bodyPr/>
          <a:lstStyle/>
          <a:p>
            <a:r>
              <a:rPr lang="en-US"/>
              <a:t>Go back to the lens equation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Every point is mapped to a new point via a </a:t>
            </a:r>
            <a:r>
              <a:rPr lang="en-US" i="1" u="sng"/>
              <a:t>shear </a:t>
            </a:r>
            <a:r>
              <a:rPr lang="en-US"/>
              <a:t>mapping 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2819400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2794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96000" y="6060301"/>
            <a:ext cx="153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65000"/>
                  </a:schemeClr>
                </a:solidFill>
              </a:rPr>
              <a:t>Plot credit: Wikipedia</a:t>
            </a:r>
            <a:endParaRPr lang="en-US" sz="1200" dirty="0">
              <a:solidFill>
                <a:schemeClr val="accent3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Distortion Matrix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down the Jacobian of the coordinate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Describes how unlensed point maps to lensed point</a:t>
            </a:r>
          </a:p>
          <a:p>
            <a:pPr lvl="1"/>
            <a:r>
              <a:rPr lang="en-US" dirty="0">
                <a:sym typeface="Symbol" charset="0"/>
              </a:rPr>
              <a:t>=0 implies no mass and no lensing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131" y="2178413"/>
            <a:ext cx="4332288" cy="2282825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43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Distortion Matrix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defines the “Distortion Matrix” </a:t>
            </a:r>
            <a:r>
              <a:rPr lang="en-US" dirty="0"/>
              <a:t>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Four derivatives </a:t>
            </a:r>
            <a:r>
              <a:rPr lang="en-US" dirty="0"/>
              <a:t>of the lensing potential </a:t>
            </a:r>
            <a:r>
              <a:rPr lang="en-US" dirty="0" smtClean="0"/>
              <a:t>corresponding the 2D on-sky coordinates</a:t>
            </a:r>
            <a:endParaRPr lang="en-US" dirty="0"/>
          </a:p>
          <a:p>
            <a:pPr lvl="1"/>
            <a:r>
              <a:rPr lang="en-US" dirty="0">
                <a:sym typeface="Symbol" charset="0"/>
              </a:rPr>
              <a:t></a:t>
            </a:r>
            <a:r>
              <a:rPr lang="en-US" baseline="-25000" dirty="0">
                <a:sym typeface="Symbol" charset="0"/>
              </a:rPr>
              <a:t>11</a:t>
            </a:r>
            <a:r>
              <a:rPr lang="en-US" dirty="0">
                <a:sym typeface="Symbol" charset="0"/>
              </a:rPr>
              <a:t>, </a:t>
            </a:r>
            <a:r>
              <a:rPr lang="en-US" baseline="-25000" dirty="0">
                <a:sym typeface="Symbol" charset="0"/>
              </a:rPr>
              <a:t>22</a:t>
            </a:r>
            <a:r>
              <a:rPr lang="en-US" dirty="0">
                <a:sym typeface="Symbol" charset="0"/>
              </a:rPr>
              <a:t>, </a:t>
            </a:r>
            <a:r>
              <a:rPr lang="en-US" baseline="-25000" dirty="0">
                <a:sym typeface="Symbol" charset="0"/>
              </a:rPr>
              <a:t>21</a:t>
            </a:r>
            <a:r>
              <a:rPr lang="en-US" dirty="0">
                <a:sym typeface="Symbol" charset="0"/>
              </a:rPr>
              <a:t>, </a:t>
            </a:r>
            <a:r>
              <a:rPr lang="en-US" baseline="-25000" dirty="0">
                <a:sym typeface="Symbol" charset="0"/>
              </a:rPr>
              <a:t>12</a:t>
            </a:r>
            <a:r>
              <a:rPr lang="en-US" dirty="0"/>
              <a:t> 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4738688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44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Shear 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γ</a:t>
            </a:r>
            <a:r>
              <a:rPr lang="en-US" dirty="0"/>
              <a:t> and Convergence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κ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Closer look at the Distortion matrix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Decompose into a trace and traceless part </a:t>
            </a:r>
          </a:p>
          <a:p>
            <a:pPr lvl="1"/>
            <a:r>
              <a:rPr lang="en-US"/>
              <a:t>Define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53045"/>
            <a:ext cx="35433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429000"/>
            <a:ext cx="26670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05400"/>
            <a:ext cx="7556500" cy="889000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41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Shear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γ</a:t>
            </a:r>
            <a:r>
              <a:rPr lang="en-US" dirty="0"/>
              <a:t> and Convergence 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Times New Roman"/>
              </a:rPr>
              <a:t>κ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shape of distortion does this imply?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7629"/>
            <a:ext cx="7556500" cy="889000"/>
          </a:xfrm>
          <a:prstGeom prst="rect">
            <a:avLst/>
          </a:prstGeom>
          <a:noFill/>
          <a:ln w="57150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1799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Disortion is Elliptical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a general set of source positions </a:t>
            </a:r>
            <a:r>
              <a:rPr lang="en-US" b="1"/>
              <a:t>X</a:t>
            </a:r>
            <a:r>
              <a:rPr lang="en-US"/>
              <a:t> write the eigen equation </a:t>
            </a:r>
          </a:p>
          <a:p>
            <a:pPr lvl="1"/>
            <a:r>
              <a:rPr lang="en-US"/>
              <a:t>A</a:t>
            </a:r>
            <a:r>
              <a:rPr lang="en-US" b="1"/>
              <a:t>X</a:t>
            </a:r>
            <a:r>
              <a:rPr lang="en-US"/>
              <a:t>=</a:t>
            </a:r>
            <a:r>
              <a:rPr lang="en-US">
                <a:sym typeface="Symbol" charset="0"/>
              </a:rPr>
              <a:t></a:t>
            </a:r>
            <a:r>
              <a:rPr lang="en-US" b="1">
                <a:sym typeface="Symbol" charset="0"/>
              </a:rPr>
              <a:t>X</a:t>
            </a:r>
          </a:p>
          <a:p>
            <a:pPr lvl="1"/>
            <a:r>
              <a:rPr lang="en-US"/>
              <a:t>(A-</a:t>
            </a:r>
            <a:r>
              <a:rPr lang="en-US">
                <a:sym typeface="Symbol" charset="0"/>
              </a:rPr>
              <a:t>)</a:t>
            </a:r>
            <a:r>
              <a:rPr lang="en-US" b="1">
                <a:sym typeface="Symbol" charset="0"/>
              </a:rPr>
              <a:t>X</a:t>
            </a:r>
            <a:r>
              <a:rPr lang="en-US">
                <a:sym typeface="Symbol" charset="0"/>
              </a:rPr>
              <a:t>=0</a:t>
            </a:r>
          </a:p>
          <a:p>
            <a:pPr lvl="1"/>
            <a:r>
              <a:rPr lang="en-US">
                <a:sym typeface="Symbol" charset="0"/>
              </a:rPr>
              <a:t>Characteristic equation : |</a:t>
            </a:r>
            <a:r>
              <a:rPr lang="en-US"/>
              <a:t>A</a:t>
            </a:r>
            <a:r>
              <a:rPr lang="en-US" b="1"/>
              <a:t>-</a:t>
            </a:r>
            <a:r>
              <a:rPr lang="en-US">
                <a:sym typeface="Symbol" charset="0"/>
              </a:rPr>
              <a:t></a:t>
            </a:r>
            <a:r>
              <a:rPr lang="en-US" b="1">
                <a:sym typeface="Symbol" charset="0"/>
              </a:rPr>
              <a:t>1</a:t>
            </a:r>
            <a:r>
              <a:rPr lang="en-US">
                <a:sym typeface="Symbol" charset="0"/>
              </a:rPr>
              <a:t>|=0</a:t>
            </a:r>
            <a:endParaRPr lang="en-US" b="1">
              <a:sym typeface="Symbol" charset="0"/>
            </a:endParaRPr>
          </a:p>
          <a:p>
            <a:pPr lvl="1"/>
            <a:r>
              <a:rPr lang="en-US">
                <a:sym typeface="Symbol" charset="0"/>
              </a:rPr>
              <a:t></a:t>
            </a:r>
            <a:r>
              <a:rPr lang="en-US" b="1">
                <a:sym typeface="Symbol" charset="0"/>
              </a:rPr>
              <a:t> </a:t>
            </a:r>
            <a:r>
              <a:rPr lang="en-US">
                <a:sym typeface="Symbol" charset="0"/>
              </a:rPr>
              <a:t>are the eigenvalues  </a:t>
            </a:r>
            <a:endParaRPr lang="en-US" b="1">
              <a:sym typeface="Symbol" charset="0"/>
            </a:endParaRPr>
          </a:p>
          <a:p>
            <a:pPr lvl="1"/>
            <a:endParaRPr lang="en-US" b="1">
              <a:sym typeface="Symbol" charset="0"/>
            </a:endParaRP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343400"/>
            <a:ext cx="5943600" cy="1508125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74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Disortion is Elliptical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Solving the determinant 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17675"/>
            <a:ext cx="2362200" cy="811213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28888"/>
            <a:ext cx="4876800" cy="367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264828" y="3266105"/>
            <a:ext cx="2522418" cy="2523811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42278" y="4730992"/>
            <a:ext cx="432480" cy="46166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κ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5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Distortion is elliptical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56500" cy="889000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1685" name="Group 5"/>
          <p:cNvGrpSpPr>
            <a:grpSpLocks/>
          </p:cNvGrpSpPr>
          <p:nvPr/>
        </p:nvGrpSpPr>
        <p:grpSpPr bwMode="auto">
          <a:xfrm>
            <a:off x="228600" y="3505200"/>
            <a:ext cx="8670925" cy="2093913"/>
            <a:chOff x="192" y="2832"/>
            <a:chExt cx="5462" cy="1319"/>
          </a:xfrm>
        </p:grpSpPr>
        <p:grpSp>
          <p:nvGrpSpPr>
            <p:cNvPr id="71686" name="Group 6"/>
            <p:cNvGrpSpPr>
              <a:grpSpLocks/>
            </p:cNvGrpSpPr>
            <p:nvPr/>
          </p:nvGrpSpPr>
          <p:grpSpPr bwMode="auto">
            <a:xfrm>
              <a:off x="2208" y="2832"/>
              <a:ext cx="3446" cy="1319"/>
              <a:chOff x="864" y="2352"/>
              <a:chExt cx="3446" cy="1319"/>
            </a:xfrm>
          </p:grpSpPr>
          <p:pic>
            <p:nvPicPr>
              <p:cNvPr id="7168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" y="2352"/>
                <a:ext cx="1320" cy="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688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6" y="2352"/>
                <a:ext cx="1334" cy="1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689" name="Line 10"/>
              <p:cNvSpPr>
                <a:spLocks noChangeShapeType="1"/>
              </p:cNvSpPr>
              <p:nvPr/>
            </p:nvSpPr>
            <p:spPr bwMode="auto">
              <a:xfrm>
                <a:off x="2352" y="2928"/>
                <a:ext cx="548" cy="1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690" name="Group 10"/>
            <p:cNvGrpSpPr>
              <a:grpSpLocks/>
            </p:cNvGrpSpPr>
            <p:nvPr/>
          </p:nvGrpSpPr>
          <p:grpSpPr bwMode="auto">
            <a:xfrm>
              <a:off x="192" y="3120"/>
              <a:ext cx="576" cy="576"/>
              <a:chOff x="192" y="3120"/>
              <a:chExt cx="576" cy="576"/>
            </a:xfrm>
          </p:grpSpPr>
          <p:sp>
            <p:nvSpPr>
              <p:cNvPr id="71691" name="Oval 11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9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692" name="Oval 12"/>
              <p:cNvSpPr>
                <a:spLocks noChangeArrowheads="1"/>
              </p:cNvSpPr>
              <p:nvPr/>
            </p:nvSpPr>
            <p:spPr bwMode="auto">
              <a:xfrm rot="5400000">
                <a:off x="432" y="3120"/>
                <a:ext cx="9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693" name="Group 13"/>
            <p:cNvGrpSpPr>
              <a:grpSpLocks/>
            </p:cNvGrpSpPr>
            <p:nvPr/>
          </p:nvGrpSpPr>
          <p:grpSpPr bwMode="auto">
            <a:xfrm rot="2742231">
              <a:off x="912" y="3120"/>
              <a:ext cx="576" cy="576"/>
              <a:chOff x="192" y="3120"/>
              <a:chExt cx="576" cy="576"/>
            </a:xfrm>
          </p:grpSpPr>
          <p:sp>
            <p:nvSpPr>
              <p:cNvPr id="71694" name="Oval 14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96" cy="576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695" name="Oval 15"/>
              <p:cNvSpPr>
                <a:spLocks noChangeArrowheads="1"/>
              </p:cNvSpPr>
              <p:nvPr/>
            </p:nvSpPr>
            <p:spPr bwMode="auto">
              <a:xfrm rot="5400000">
                <a:off x="432" y="3120"/>
                <a:ext cx="96" cy="576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696" name="Text Box 16"/>
            <p:cNvSpPr txBox="1">
              <a:spLocks noChangeArrowheads="1"/>
            </p:cNvSpPr>
            <p:nvPr/>
          </p:nvSpPr>
          <p:spPr bwMode="auto">
            <a:xfrm>
              <a:off x="336" y="2851"/>
              <a:ext cx="2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ym typeface="Symbol" charset="0"/>
                </a:rPr>
                <a:t></a:t>
              </a:r>
              <a:r>
                <a:rPr lang="en-US" baseline="-25000"/>
                <a:t>1</a:t>
              </a:r>
              <a:endParaRPr lang="en-US"/>
            </a:p>
          </p:txBody>
        </p:sp>
        <p:sp>
          <p:nvSpPr>
            <p:cNvPr id="71697" name="Text Box 17"/>
            <p:cNvSpPr txBox="1">
              <a:spLocks noChangeArrowheads="1"/>
            </p:cNvSpPr>
            <p:nvPr/>
          </p:nvSpPr>
          <p:spPr bwMode="auto">
            <a:xfrm>
              <a:off x="1056" y="2851"/>
              <a:ext cx="2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ym typeface="Symbol" charset="0"/>
                </a:rPr>
                <a:t></a:t>
              </a:r>
              <a:r>
                <a:rPr lang="en-US" baseline="-25000"/>
                <a:t>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43000" y="6120190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THE ADDITIONAL ELLIPTICITY IMPRINTED ON AN OBJECT IS CALLED </a:t>
            </a:r>
            <a:r>
              <a:rPr lang="en-US" b="1" u="sng" dirty="0" smtClean="0">
                <a:solidFill>
                  <a:srgbClr val="FF0000"/>
                </a:solidFill>
              </a:rPr>
              <a:t>SHEAR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29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676706" y="5311232"/>
            <a:ext cx="1051030" cy="1139023"/>
            <a:chOff x="3479938" y="5311232"/>
            <a:chExt cx="1051030" cy="1139023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223841" y="5311232"/>
            <a:ext cx="1051030" cy="1139023"/>
            <a:chOff x="3479938" y="5311232"/>
            <a:chExt cx="1051030" cy="1139023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</a:t>
            </a:r>
            <a:r>
              <a:rPr lang="en-US" i="1" dirty="0" smtClean="0"/>
              <a:t>is</a:t>
            </a:r>
            <a:r>
              <a:rPr lang="en-US" dirty="0" smtClean="0"/>
              <a:t> ellipticity?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 rot="19592665">
            <a:off x="-136954" y="2287735"/>
            <a:ext cx="5358562" cy="201501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363237" y="1054664"/>
            <a:ext cx="32286" cy="49719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15415" y="3359436"/>
            <a:ext cx="37758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63237" y="1818179"/>
            <a:ext cx="2386032" cy="1541257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5523" y="3359436"/>
            <a:ext cx="673814" cy="7763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2970" y="35083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b=Semi-Minor Axis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41202" y="2509249"/>
            <a:ext cx="195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a=Semi-Major Axis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2970" y="2990104"/>
            <a:ext cx="32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2278" y="1124254"/>
            <a:ext cx="27659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Specified by </a:t>
            </a:r>
            <a:r>
              <a:rPr lang="en-US" b="1" dirty="0" smtClean="0"/>
              <a:t>3 numbers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Semi-Major axis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Semi-Minor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Angle </a:t>
            </a:r>
          </a:p>
          <a:p>
            <a:endParaRPr lang="en-US" dirty="0"/>
          </a:p>
          <a:p>
            <a:r>
              <a:rPr lang="en-US" dirty="0" smtClean="0"/>
              <a:t>Many different </a:t>
            </a:r>
          </a:p>
          <a:p>
            <a:r>
              <a:rPr lang="en-US" dirty="0" smtClean="0"/>
              <a:t>equations for an ellipse use </a:t>
            </a:r>
          </a:p>
          <a:p>
            <a:r>
              <a:rPr lang="en-US" dirty="0" smtClean="0"/>
              <a:t>different parameterizations </a:t>
            </a:r>
          </a:p>
          <a:p>
            <a:r>
              <a:rPr lang="en-US" dirty="0" smtClean="0"/>
              <a:t>and coordinate systems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361619" y="4468371"/>
            <a:ext cx="5506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Best to think of an ellipse as a </a:t>
            </a:r>
            <a:r>
              <a:rPr lang="en-US" dirty="0" smtClean="0">
                <a:solidFill>
                  <a:srgbClr val="FF0000"/>
                </a:solidFill>
              </a:rPr>
              <a:t>compression/stretching </a:t>
            </a:r>
            <a:r>
              <a:rPr lang="en-US" dirty="0" smtClean="0"/>
              <a:t>of</a:t>
            </a:r>
          </a:p>
          <a:p>
            <a:r>
              <a:rPr lang="en-US" dirty="0" smtClean="0"/>
              <a:t>the axes, followed by a </a:t>
            </a:r>
            <a:r>
              <a:rPr lang="en-US" dirty="0" smtClean="0">
                <a:solidFill>
                  <a:srgbClr val="FF0000"/>
                </a:solidFill>
              </a:rPr>
              <a:t>rotation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479938" y="5311232"/>
            <a:ext cx="1051030" cy="1139023"/>
            <a:chOff x="3479938" y="5311232"/>
            <a:chExt cx="1051030" cy="1139023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472759" y="5114702"/>
            <a:ext cx="488621" cy="1532083"/>
            <a:chOff x="4974413" y="5114702"/>
            <a:chExt cx="488621" cy="1532083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5218724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974413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077180">
            <a:off x="6929438" y="5117867"/>
            <a:ext cx="488621" cy="1532083"/>
            <a:chOff x="5857967" y="5114702"/>
            <a:chExt cx="488621" cy="1532083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6102278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857967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758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Exercise for next lecture 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Derive Snell’s Law using Euler</a:t>
            </a:r>
            <a:r>
              <a:rPr lang="en-US">
                <a:latin typeface="Arial" charset="0"/>
                <a:ea typeface="ＭＳ Ｐゴシック" charset="0"/>
              </a:rPr>
              <a:t>-</a:t>
            </a:r>
            <a:r>
              <a:rPr lang="en-US" smtClean="0">
                <a:latin typeface="Arial" charset="0"/>
                <a:ea typeface="ＭＳ Ｐゴシック" charset="0"/>
              </a:rPr>
              <a:t>Lagrange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24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Disortion is Elliptical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under rotations of 180 degrees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new</a:t>
            </a:r>
            <a:r>
              <a:rPr lang="en-US" dirty="0"/>
              <a:t>=</a:t>
            </a:r>
            <a:r>
              <a:rPr lang="en-US" b="1" dirty="0" err="1" smtClean="0"/>
              <a:t>R</a:t>
            </a:r>
            <a:r>
              <a:rPr lang="en-US" dirty="0" err="1" smtClean="0"/>
              <a:t>A</a:t>
            </a:r>
            <a:r>
              <a:rPr lang="en-US" baseline="-25000" dirty="0" err="1" smtClean="0"/>
              <a:t>old</a:t>
            </a:r>
            <a:r>
              <a:rPr lang="en-US" b="1" dirty="0" err="1" smtClean="0"/>
              <a:t>R</a:t>
            </a:r>
            <a:r>
              <a:rPr lang="en-US" baseline="30000" dirty="0" err="1" smtClean="0"/>
              <a:t>T</a:t>
            </a:r>
            <a:endParaRPr lang="en-US" dirty="0"/>
          </a:p>
          <a:p>
            <a:pPr lvl="1"/>
            <a:r>
              <a:rPr lang="en-US" dirty="0" smtClean="0"/>
              <a:t>Exercise : show this is true  </a:t>
            </a:r>
            <a:endParaRPr lang="en-US" dirty="0"/>
          </a:p>
          <a:p>
            <a:r>
              <a:rPr lang="en-US" dirty="0"/>
              <a:t>Distortion is </a:t>
            </a:r>
            <a:r>
              <a:rPr lang="en-US" i="1" dirty="0"/>
              <a:t>elliptical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ja-JP" altLang="en-US" dirty="0"/>
              <a:t>“</a:t>
            </a:r>
            <a:r>
              <a:rPr lang="en-US" dirty="0"/>
              <a:t>Ellipticity</a:t>
            </a:r>
            <a:r>
              <a:rPr lang="ja-JP" altLang="en-US" dirty="0"/>
              <a:t>”</a:t>
            </a:r>
            <a:r>
              <a:rPr lang="en-US" dirty="0"/>
              <a:t> defined as </a:t>
            </a:r>
            <a:r>
              <a:rPr lang="en-US" b="1" dirty="0"/>
              <a:t>note |e|</a:t>
            </a:r>
            <a:r>
              <a:rPr lang="en-US" b="1" u="sng" dirty="0"/>
              <a:t>&lt;</a:t>
            </a:r>
            <a:r>
              <a:rPr lang="en-US" b="1" dirty="0"/>
              <a:t> 1</a:t>
            </a:r>
            <a:r>
              <a:rPr lang="en-US" dirty="0"/>
              <a:t> 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73825"/>
            <a:ext cx="2133600" cy="81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30938"/>
            <a:ext cx="4038600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968105"/>
            <a:ext cx="19812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18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Complex Notation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write </a:t>
            </a:r>
            <a:r>
              <a:rPr lang="en-US" dirty="0" smtClean="0"/>
              <a:t>shear (or ellipticity) </a:t>
            </a:r>
            <a:r>
              <a:rPr lang="en-US" dirty="0"/>
              <a:t>in complex form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Shear is a </a:t>
            </a:r>
            <a:r>
              <a:rPr lang="en-US" i="1" u="sng" dirty="0"/>
              <a:t>spin-weight 2 </a:t>
            </a:r>
            <a:r>
              <a:rPr lang="en-US" dirty="0"/>
              <a:t>field </a:t>
            </a:r>
          </a:p>
          <a:p>
            <a:pPr lvl="1"/>
            <a:r>
              <a:rPr lang="en-US" dirty="0"/>
              <a:t>Symmetric under rotations of 180 deg.</a:t>
            </a:r>
          </a:p>
          <a:p>
            <a:pPr lvl="1"/>
            <a:r>
              <a:rPr lang="en-US" i="1" dirty="0" err="1"/>
              <a:t>Polarisation</a:t>
            </a:r>
            <a:r>
              <a:rPr lang="en-US" i="1" dirty="0"/>
              <a:t> also an example of spin-2</a:t>
            </a:r>
          </a:p>
          <a:p>
            <a:pPr lvl="1"/>
            <a:r>
              <a:rPr lang="en-US" i="1" dirty="0" smtClean="0"/>
              <a:t>Convergence is a spin</a:t>
            </a:r>
            <a:r>
              <a:rPr lang="en-US" i="1" dirty="0"/>
              <a:t>-</a:t>
            </a:r>
            <a:r>
              <a:rPr lang="en-US" i="1" dirty="0" err="1"/>
              <a:t>wight</a:t>
            </a:r>
            <a:r>
              <a:rPr lang="en-US" i="1" dirty="0"/>
              <a:t> 0 field (symmetric under </a:t>
            </a:r>
            <a:r>
              <a:rPr lang="en-US" dirty="0"/>
              <a:t>any</a:t>
            </a:r>
            <a:r>
              <a:rPr lang="en-US" i="1" dirty="0"/>
              <a:t> rotation)   </a:t>
            </a:r>
          </a:p>
          <a:p>
            <a:pPr lvl="1"/>
            <a:r>
              <a:rPr lang="en-US" i="1" dirty="0"/>
              <a:t>Spin 0 = scalar </a:t>
            </a:r>
          </a:p>
          <a:p>
            <a:pPr lvl="1"/>
            <a:r>
              <a:rPr lang="en-US" i="1" dirty="0"/>
              <a:t>Spin 1 = vector </a:t>
            </a:r>
          </a:p>
          <a:p>
            <a:pPr lvl="1"/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231" y="1707055"/>
            <a:ext cx="4552903" cy="9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5805977" y="2259882"/>
            <a:ext cx="1500976" cy="824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2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Raising and </a:t>
            </a:r>
            <a:r>
              <a:rPr lang="en-US" dirty="0" smtClean="0"/>
              <a:t>Lowering Operators</a:t>
            </a: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Shear as spin 2, Kappa as spin 0</a:t>
            </a:r>
          </a:p>
          <a:p>
            <a:endParaRPr lang="en-US" dirty="0"/>
          </a:p>
          <a:p>
            <a:r>
              <a:rPr lang="en-US" dirty="0">
                <a:sym typeface="Symbol" charset="0"/>
              </a:rPr>
              <a:t> </a:t>
            </a:r>
            <a:r>
              <a:rPr lang="en-US" dirty="0" smtClean="0">
                <a:sym typeface="Symbol" charset="0"/>
              </a:rPr>
              <a:t>(lensing potential) is </a:t>
            </a:r>
            <a:r>
              <a:rPr lang="en-US" dirty="0">
                <a:sym typeface="Symbol" charset="0"/>
              </a:rPr>
              <a:t>a </a:t>
            </a:r>
            <a:r>
              <a:rPr lang="en-US" i="1" dirty="0">
                <a:sym typeface="Symbol" charset="0"/>
              </a:rPr>
              <a:t>scalar (spin-0) </a:t>
            </a:r>
            <a:r>
              <a:rPr lang="en-US" dirty="0">
                <a:sym typeface="Symbol" charset="0"/>
              </a:rPr>
              <a:t>field</a:t>
            </a:r>
            <a:endParaRPr lang="en-US" dirty="0"/>
          </a:p>
          <a:p>
            <a:endParaRPr lang="en-US" dirty="0"/>
          </a:p>
          <a:p>
            <a:r>
              <a:rPr lang="en-US" dirty="0"/>
              <a:t>Define a complex derivative</a:t>
            </a:r>
          </a:p>
          <a:p>
            <a:pPr lvl="1"/>
            <a:r>
              <a:rPr lang="en-US" dirty="0"/>
              <a:t>A raising/lowering </a:t>
            </a:r>
            <a:r>
              <a:rPr lang="en-US" dirty="0" smtClean="0"/>
              <a:t>operator</a:t>
            </a:r>
          </a:p>
          <a:p>
            <a:pPr lvl="1"/>
            <a:r>
              <a:rPr lang="en-US" dirty="0" smtClean="0"/>
              <a:t>+1 or -1 (when conjugate is applied)  </a:t>
            </a:r>
            <a:endParaRPr lang="en-US" dirty="0"/>
          </a:p>
          <a:p>
            <a:r>
              <a:rPr lang="en-US" dirty="0" smtClean="0"/>
              <a:t>Convergence </a:t>
            </a:r>
            <a:r>
              <a:rPr lang="en-US" dirty="0"/>
              <a:t>and shear are now defined as </a:t>
            </a:r>
          </a:p>
          <a:p>
            <a:endParaRPr 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01262"/>
            <a:ext cx="2902874" cy="64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638800"/>
            <a:ext cx="1981200" cy="814388"/>
          </a:xfrm>
          <a:prstGeom prst="rect">
            <a:avLst/>
          </a:prstGeom>
          <a:noFill/>
          <a:ln w="57150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638800"/>
            <a:ext cx="1828800" cy="835025"/>
          </a:xfrm>
          <a:prstGeom prst="rect">
            <a:avLst/>
          </a:prstGeom>
          <a:noFill/>
          <a:ln w="57150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29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Recap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Lensing equation</a:t>
            </a:r>
          </a:p>
          <a:p>
            <a:r>
              <a:rPr lang="en-US"/>
              <a:t>Local mapping </a:t>
            </a:r>
          </a:p>
          <a:p>
            <a:pPr lvl="1"/>
            <a:r>
              <a:rPr lang="en-US"/>
              <a:t>General Relativity relates this to the gravitational potential </a:t>
            </a:r>
          </a:p>
          <a:p>
            <a:pPr lvl="1"/>
            <a:endParaRPr lang="en-US"/>
          </a:p>
          <a:p>
            <a:pPr lvl="1"/>
            <a:r>
              <a:rPr lang="en-US"/>
              <a:t>Distortion matrix implies that distortion is elliptical : shear and convergence </a:t>
            </a:r>
          </a:p>
          <a:p>
            <a:pPr lvl="1"/>
            <a:endParaRPr lang="en-US"/>
          </a:p>
          <a:p>
            <a:pPr lvl="1"/>
            <a:r>
              <a:rPr lang="en-US"/>
              <a:t>Simple formalise that relates the shear and convergence (observable) to the underlying gravitational potential 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1000"/>
            <a:ext cx="2819400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43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676706" y="5311232"/>
            <a:ext cx="1051030" cy="1139023"/>
            <a:chOff x="3479938" y="5311232"/>
            <a:chExt cx="1051030" cy="1139023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223841" y="5311232"/>
            <a:ext cx="1051030" cy="1139023"/>
            <a:chOff x="3479938" y="5311232"/>
            <a:chExt cx="1051030" cy="1139023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</a:t>
            </a:r>
            <a:r>
              <a:rPr lang="en-US" i="1" dirty="0" smtClean="0"/>
              <a:t>is</a:t>
            </a:r>
            <a:r>
              <a:rPr lang="en-US" dirty="0" smtClean="0"/>
              <a:t> ellipticity?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 rot="19592665">
            <a:off x="-136954" y="2287735"/>
            <a:ext cx="5358562" cy="201501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363237" y="1054664"/>
            <a:ext cx="32286" cy="49719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15415" y="3359436"/>
            <a:ext cx="37758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63237" y="1818179"/>
            <a:ext cx="2386032" cy="1541257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5523" y="3359436"/>
            <a:ext cx="673814" cy="7763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2970" y="35083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b=Semi-Minor Axis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41202" y="2509249"/>
            <a:ext cx="195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a=Semi-Major Axis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2970" y="2990104"/>
            <a:ext cx="32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2278" y="1124254"/>
            <a:ext cx="27659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Specified by </a:t>
            </a:r>
            <a:r>
              <a:rPr lang="en-US" b="1" dirty="0" smtClean="0"/>
              <a:t>3 numbers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Semi-Major axis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Semi-Minor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Angle </a:t>
            </a:r>
          </a:p>
          <a:p>
            <a:endParaRPr lang="en-US" dirty="0"/>
          </a:p>
          <a:p>
            <a:r>
              <a:rPr lang="en-US" dirty="0" smtClean="0"/>
              <a:t>Many different </a:t>
            </a:r>
          </a:p>
          <a:p>
            <a:r>
              <a:rPr lang="en-US" dirty="0" smtClean="0"/>
              <a:t>equations for an ellipse use </a:t>
            </a:r>
          </a:p>
          <a:p>
            <a:r>
              <a:rPr lang="en-US" dirty="0" smtClean="0"/>
              <a:t>different parameterizations </a:t>
            </a:r>
          </a:p>
          <a:p>
            <a:r>
              <a:rPr lang="en-US" dirty="0" smtClean="0"/>
              <a:t>and coordinate systems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361619" y="4468371"/>
            <a:ext cx="5506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Best to think of an ellipse as a </a:t>
            </a:r>
            <a:r>
              <a:rPr lang="en-US" dirty="0" smtClean="0">
                <a:solidFill>
                  <a:srgbClr val="FF0000"/>
                </a:solidFill>
              </a:rPr>
              <a:t>compression/stretching </a:t>
            </a:r>
            <a:r>
              <a:rPr lang="en-US" dirty="0" smtClean="0"/>
              <a:t>of</a:t>
            </a:r>
          </a:p>
          <a:p>
            <a:r>
              <a:rPr lang="en-US" dirty="0" smtClean="0"/>
              <a:t>the axes, followed by a </a:t>
            </a:r>
            <a:r>
              <a:rPr lang="en-US" dirty="0" smtClean="0">
                <a:solidFill>
                  <a:srgbClr val="FF0000"/>
                </a:solidFill>
              </a:rPr>
              <a:t>rotation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479938" y="5311232"/>
            <a:ext cx="1051030" cy="1139023"/>
            <a:chOff x="3479938" y="5311232"/>
            <a:chExt cx="1051030" cy="1139023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472759" y="5114702"/>
            <a:ext cx="488621" cy="1532083"/>
            <a:chOff x="4974413" y="5114702"/>
            <a:chExt cx="488621" cy="1532083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5218724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974413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077180">
            <a:off x="6929438" y="5117867"/>
            <a:ext cx="488621" cy="1532083"/>
            <a:chOff x="5857967" y="5114702"/>
            <a:chExt cx="488621" cy="1532083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6102278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857967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093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1886942"/>
            <a:ext cx="8913056" cy="4774937"/>
          </a:xfrm>
        </p:spPr>
        <p:txBody>
          <a:bodyPr>
            <a:normAutofit/>
          </a:bodyPr>
          <a:lstStyle/>
          <a:p>
            <a:r>
              <a:rPr lang="en-US" dirty="0" smtClean="0"/>
              <a:t>Create a single (complex) number “ellipticity”</a:t>
            </a:r>
          </a:p>
          <a:p>
            <a:pPr lvl="1"/>
            <a:r>
              <a:rPr lang="en-US" dirty="0" smtClean="0"/>
              <a:t>Collapse the size information -&gt; 2 numbers</a:t>
            </a:r>
          </a:p>
          <a:p>
            <a:pPr lvl="1"/>
            <a:r>
              <a:rPr lang="en-US" dirty="0" smtClean="0"/>
              <a:t>Encodes orientation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18440" y="438589"/>
            <a:ext cx="1051030" cy="1139023"/>
            <a:chOff x="3479938" y="5311232"/>
            <a:chExt cx="1051030" cy="1139023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365575" y="438589"/>
            <a:ext cx="1051030" cy="1139023"/>
            <a:chOff x="3479938" y="5311232"/>
            <a:chExt cx="1051030" cy="1139023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21672" y="438589"/>
            <a:ext cx="1051030" cy="1139023"/>
            <a:chOff x="3479938" y="5311232"/>
            <a:chExt cx="1051030" cy="1139023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614493" y="242059"/>
            <a:ext cx="488621" cy="1532083"/>
            <a:chOff x="4974413" y="5114702"/>
            <a:chExt cx="488621" cy="153208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5218724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974413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077180">
            <a:off x="4071172" y="245224"/>
            <a:ext cx="488621" cy="1532083"/>
            <a:chOff x="5857967" y="5114702"/>
            <a:chExt cx="488621" cy="1532083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6102278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857967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35" y="3486732"/>
            <a:ext cx="3746500" cy="2108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88" y="5950581"/>
            <a:ext cx="3193583" cy="71129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31" name="Group 9"/>
          <p:cNvGrpSpPr>
            <a:grpSpLocks/>
          </p:cNvGrpSpPr>
          <p:nvPr/>
        </p:nvGrpSpPr>
        <p:grpSpPr bwMode="auto">
          <a:xfrm>
            <a:off x="6232511" y="615205"/>
            <a:ext cx="914400" cy="914400"/>
            <a:chOff x="192" y="3120"/>
            <a:chExt cx="576" cy="576"/>
          </a:xfrm>
        </p:grpSpPr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11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" name="Group 12"/>
          <p:cNvGrpSpPr>
            <a:grpSpLocks/>
          </p:cNvGrpSpPr>
          <p:nvPr/>
        </p:nvGrpSpPr>
        <p:grpSpPr bwMode="auto">
          <a:xfrm rot="2742231">
            <a:off x="7375511" y="615205"/>
            <a:ext cx="914400" cy="914400"/>
            <a:chOff x="192" y="3120"/>
            <a:chExt cx="576" cy="576"/>
          </a:xfrm>
        </p:grpSpPr>
        <p:sp>
          <p:nvSpPr>
            <p:cNvPr id="35" name="Oval 13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14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6461111" y="158005"/>
            <a:ext cx="389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1</a:t>
            </a:r>
            <a:endParaRPr lang="en-US" b="1" dirty="0"/>
          </a:p>
        </p:txBody>
      </p: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7604111" y="158005"/>
            <a:ext cx="389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828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measure ellipticity?</a:t>
            </a:r>
          </a:p>
          <a:p>
            <a:endParaRPr lang="en-US" dirty="0"/>
          </a:p>
          <a:p>
            <a:r>
              <a:rPr lang="en-US" dirty="0" smtClean="0"/>
              <a:t>Quote from night hike: </a:t>
            </a:r>
          </a:p>
          <a:p>
            <a:pPr lvl="1"/>
            <a:r>
              <a:rPr lang="en-US" dirty="0" smtClean="0"/>
              <a:t>“I see </a:t>
            </a:r>
            <a:r>
              <a:rPr lang="en-US" dirty="0" err="1" smtClean="0"/>
              <a:t>Andromenda</a:t>
            </a:r>
            <a:r>
              <a:rPr lang="en-US" dirty="0" smtClean="0"/>
              <a:t>!”</a:t>
            </a:r>
          </a:p>
          <a:p>
            <a:pPr lvl="1"/>
            <a:r>
              <a:rPr lang="en-US" dirty="0" smtClean="0"/>
              <a:t>“I think I’ve just measured it’s ellipticity!”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8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measure ellipticity?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928" y="970071"/>
            <a:ext cx="4378324" cy="1308665"/>
          </a:xfrm>
        </p:spPr>
        <p:txBody>
          <a:bodyPr/>
          <a:lstStyle/>
          <a:p>
            <a:r>
              <a:rPr lang="en-US" dirty="0" smtClean="0"/>
              <a:t>Consider moments of a 1D distribution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40" y="970071"/>
            <a:ext cx="33909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49616" y="2276102"/>
            <a:ext cx="32286" cy="24791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581902" y="4755204"/>
            <a:ext cx="37758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5167333" y="2702105"/>
            <a:ext cx="2390669" cy="2042149"/>
          </a:xfrm>
          <a:custGeom>
            <a:avLst/>
            <a:gdLst>
              <a:gd name="connsiteX0" fmla="*/ 0 w 2390669"/>
              <a:gd name="connsiteY0" fmla="*/ 2042149 h 2042149"/>
              <a:gd name="connsiteX1" fmla="*/ 1157980 w 2390669"/>
              <a:gd name="connsiteY1" fmla="*/ 3 h 2042149"/>
              <a:gd name="connsiteX2" fmla="*/ 2390669 w 2390669"/>
              <a:gd name="connsiteY2" fmla="*/ 2029697 h 204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669" h="2042149">
                <a:moveTo>
                  <a:pt x="0" y="2042149"/>
                </a:moveTo>
                <a:cubicBezTo>
                  <a:pt x="379767" y="1022113"/>
                  <a:pt x="759535" y="2078"/>
                  <a:pt x="1157980" y="3"/>
                </a:cubicBezTo>
                <a:cubicBezTo>
                  <a:pt x="1556425" y="-2072"/>
                  <a:pt x="1973547" y="1013812"/>
                  <a:pt x="2390669" y="202969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02" y="4881055"/>
            <a:ext cx="3454400" cy="152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5723" y="5304599"/>
            <a:ext cx="1681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 Moment = ?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Moment = ?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Moment =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51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Moments of a 2D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970071"/>
            <a:ext cx="8913056" cy="1072075"/>
          </a:xfrm>
        </p:spPr>
        <p:txBody>
          <a:bodyPr/>
          <a:lstStyle/>
          <a:p>
            <a:r>
              <a:rPr lang="en-US" dirty="0" smtClean="0"/>
              <a:t>Include a weight 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32" y="1658666"/>
            <a:ext cx="4000500" cy="1016000"/>
          </a:xfrm>
          <a:prstGeom prst="rect">
            <a:avLst/>
          </a:prstGeom>
          <a:ln>
            <a:solidFill>
              <a:srgbClr val="C0504D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212346" y="1855364"/>
            <a:ext cx="130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Moment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583" y="3201697"/>
            <a:ext cx="4813300" cy="1600200"/>
          </a:xfrm>
          <a:prstGeom prst="rect">
            <a:avLst/>
          </a:prstGeom>
          <a:ln>
            <a:solidFill>
              <a:srgbClr val="C0504D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212346" y="3441873"/>
            <a:ext cx="1377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Moment</a:t>
            </a:r>
            <a:r>
              <a:rPr lang="en-US" b="1" dirty="0" smtClean="0"/>
              <a:t>s</a:t>
            </a:r>
          </a:p>
          <a:p>
            <a:r>
              <a:rPr lang="en-US" b="1" dirty="0" smtClean="0"/>
              <a:t>Mean x </a:t>
            </a:r>
          </a:p>
          <a:p>
            <a:r>
              <a:rPr lang="en-US" b="1" dirty="0" smtClean="0"/>
              <a:t>Mean y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8526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87026"/>
            <a:ext cx="63881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Moments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2800458"/>
            <a:ext cx="8913056" cy="2517860"/>
          </a:xfrm>
        </p:spPr>
        <p:txBody>
          <a:bodyPr/>
          <a:lstStyle/>
          <a:p>
            <a:r>
              <a:rPr lang="en-US" u="sng" dirty="0" smtClean="0"/>
              <a:t>Three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order moments (recall that ellipticity needs 3 numbers) 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54" y="4059388"/>
            <a:ext cx="2517572" cy="251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645340" y="4333334"/>
            <a:ext cx="2535233" cy="1965931"/>
            <a:chOff x="4549616" y="2276102"/>
            <a:chExt cx="3808161" cy="2479102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4549616" y="2276102"/>
              <a:ext cx="32286" cy="24791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581902" y="4755204"/>
              <a:ext cx="37758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5167333" y="2702105"/>
              <a:ext cx="2390669" cy="2042149"/>
            </a:xfrm>
            <a:custGeom>
              <a:avLst/>
              <a:gdLst>
                <a:gd name="connsiteX0" fmla="*/ 0 w 2390669"/>
                <a:gd name="connsiteY0" fmla="*/ 2042149 h 2042149"/>
                <a:gd name="connsiteX1" fmla="*/ 1157980 w 2390669"/>
                <a:gd name="connsiteY1" fmla="*/ 3 h 2042149"/>
                <a:gd name="connsiteX2" fmla="*/ 2390669 w 2390669"/>
                <a:gd name="connsiteY2" fmla="*/ 2029697 h 204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0669" h="2042149">
                  <a:moveTo>
                    <a:pt x="0" y="2042149"/>
                  </a:moveTo>
                  <a:cubicBezTo>
                    <a:pt x="379767" y="1022113"/>
                    <a:pt x="759535" y="2078"/>
                    <a:pt x="1157980" y="3"/>
                  </a:cubicBezTo>
                  <a:cubicBezTo>
                    <a:pt x="1556425" y="-2072"/>
                    <a:pt x="1973547" y="1013812"/>
                    <a:pt x="2390669" y="2029697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2502729" y="4457856"/>
            <a:ext cx="0" cy="16934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84440" y="5243462"/>
            <a:ext cx="23235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855260" y="4582377"/>
            <a:ext cx="1357202" cy="13581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290931" y="5569921"/>
            <a:ext cx="108030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6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Snell’s Law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2051050" y="1268413"/>
            <a:ext cx="0" cy="35290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>
            <a:off x="395288" y="2924175"/>
            <a:ext cx="34559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564" name="TextBox 8"/>
          <p:cNvSpPr txBox="1">
            <a:spLocks noChangeArrowheads="1"/>
          </p:cNvSpPr>
          <p:nvPr/>
        </p:nvSpPr>
        <p:spPr bwMode="auto">
          <a:xfrm>
            <a:off x="3276600" y="2349500"/>
            <a:ext cx="450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n</a:t>
            </a:r>
            <a:r>
              <a:rPr lang="en-US" sz="2000" baseline="-25000"/>
              <a:t>2</a:t>
            </a:r>
            <a:endParaRPr lang="en-US" baseline="-25000"/>
          </a:p>
        </p:txBody>
      </p:sp>
      <p:sp>
        <p:nvSpPr>
          <p:cNvPr id="66565" name="TextBox 10"/>
          <p:cNvSpPr txBox="1">
            <a:spLocks noChangeArrowheads="1"/>
          </p:cNvSpPr>
          <p:nvPr/>
        </p:nvSpPr>
        <p:spPr bwMode="auto">
          <a:xfrm>
            <a:off x="3276600" y="2997200"/>
            <a:ext cx="450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n</a:t>
            </a:r>
            <a:r>
              <a:rPr lang="en-US" sz="2000" baseline="-25000"/>
              <a:t>1</a:t>
            </a:r>
            <a:endParaRPr lang="en-US" baseline="-25000"/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900113" y="2924175"/>
            <a:ext cx="1150937" cy="151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2051050" y="1268413"/>
            <a:ext cx="576263" cy="16557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568" name="TextBox 15"/>
          <p:cNvSpPr txBox="1">
            <a:spLocks noChangeArrowheads="1"/>
          </p:cNvSpPr>
          <p:nvPr/>
        </p:nvSpPr>
        <p:spPr bwMode="auto">
          <a:xfrm>
            <a:off x="1403350" y="2924175"/>
            <a:ext cx="469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θ</a:t>
            </a:r>
            <a:r>
              <a:rPr lang="en-US" baseline="-25000"/>
              <a:t>1</a:t>
            </a:r>
          </a:p>
        </p:txBody>
      </p:sp>
      <p:sp>
        <p:nvSpPr>
          <p:cNvPr id="66569" name="TextBox 16"/>
          <p:cNvSpPr txBox="1">
            <a:spLocks noChangeArrowheads="1"/>
          </p:cNvSpPr>
          <p:nvPr/>
        </p:nvSpPr>
        <p:spPr bwMode="auto">
          <a:xfrm>
            <a:off x="1979613" y="1628775"/>
            <a:ext cx="469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θ</a:t>
            </a:r>
            <a:r>
              <a:rPr lang="en-US" baseline="-25000"/>
              <a:t>2</a:t>
            </a:r>
          </a:p>
        </p:txBody>
      </p:sp>
      <p:pic>
        <p:nvPicPr>
          <p:cNvPr id="665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196975"/>
            <a:ext cx="34163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572000" y="2636838"/>
            <a:ext cx="355600" cy="461962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0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291138" y="2636838"/>
            <a:ext cx="2534067" cy="461665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 smtClean="0"/>
              <a:t>nx’</a:t>
            </a:r>
            <a:r>
              <a:rPr lang="en-US" altLang="ja-JP" baseline="-25000" dirty="0" err="1" smtClean="0"/>
              <a:t>i</a:t>
            </a:r>
            <a:r>
              <a:rPr lang="en-US" altLang="ja-JP" dirty="0"/>
              <a:t>/[x</a:t>
            </a:r>
            <a:r>
              <a:rPr lang="en-US" dirty="0"/>
              <a:t>’</a:t>
            </a:r>
            <a:r>
              <a:rPr lang="en-US" altLang="ja-JP" baseline="30000" dirty="0"/>
              <a:t>2</a:t>
            </a:r>
            <a:r>
              <a:rPr lang="en-US" altLang="ja-JP" dirty="0"/>
              <a:t>+y</a:t>
            </a:r>
            <a:r>
              <a:rPr lang="en-US" dirty="0"/>
              <a:t>’</a:t>
            </a:r>
            <a:r>
              <a:rPr lang="en-US" altLang="ja-JP" baseline="30000" dirty="0"/>
              <a:t>2</a:t>
            </a:r>
            <a:r>
              <a:rPr lang="en-US" altLang="ja-JP" dirty="0"/>
              <a:t>+z</a:t>
            </a:r>
            <a:r>
              <a:rPr lang="en-US" dirty="0"/>
              <a:t>’</a:t>
            </a:r>
            <a:r>
              <a:rPr lang="en-US" altLang="ja-JP" baseline="30000" dirty="0"/>
              <a:t>2</a:t>
            </a:r>
            <a:r>
              <a:rPr lang="en-US" altLang="ja-JP" dirty="0"/>
              <a:t>]</a:t>
            </a:r>
            <a:r>
              <a:rPr lang="en-US" altLang="ja-JP" baseline="30000" dirty="0"/>
              <a:t>1/2</a:t>
            </a:r>
            <a:endParaRPr lang="en-US" baseline="30000" dirty="0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067175" y="3573463"/>
            <a:ext cx="3648075" cy="461962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n</a:t>
            </a:r>
            <a:r>
              <a:rPr lang="en-US" altLang="ja-JP"/>
              <a:t>/[1+(dy/dx)</a:t>
            </a:r>
            <a:r>
              <a:rPr lang="en-US" altLang="ja-JP" baseline="30000"/>
              <a:t>2</a:t>
            </a:r>
            <a:r>
              <a:rPr lang="en-US" altLang="ja-JP"/>
              <a:t>]</a:t>
            </a:r>
            <a:r>
              <a:rPr lang="en-US" altLang="ja-JP" baseline="30000"/>
              <a:t>1/2</a:t>
            </a:r>
            <a:r>
              <a:rPr lang="en-US" altLang="ja-JP"/>
              <a:t>=constant</a:t>
            </a:r>
            <a:endParaRPr lang="en-US"/>
          </a:p>
        </p:txBody>
      </p:sp>
      <p:sp>
        <p:nvSpPr>
          <p:cNvPr id="66574" name="TextBox 22"/>
          <p:cNvSpPr txBox="1">
            <a:spLocks noChangeArrowheads="1"/>
          </p:cNvSpPr>
          <p:nvPr/>
        </p:nvSpPr>
        <p:spPr bwMode="auto">
          <a:xfrm>
            <a:off x="3924300" y="4365625"/>
            <a:ext cx="4414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Trig ID: 1/sin</a:t>
            </a:r>
            <a:r>
              <a:rPr lang="en-US" baseline="30000"/>
              <a:t>2</a:t>
            </a:r>
            <a:r>
              <a:rPr lang="en-US"/>
              <a:t>(θ)=1+[1/tan</a:t>
            </a:r>
            <a:r>
              <a:rPr lang="en-US" baseline="30000"/>
              <a:t>2</a:t>
            </a:r>
            <a:r>
              <a:rPr lang="en-US"/>
              <a:t>(θ)]</a:t>
            </a:r>
          </a:p>
        </p:txBody>
      </p:sp>
      <p:sp>
        <p:nvSpPr>
          <p:cNvPr id="66575" name="TextBox 23"/>
          <p:cNvSpPr txBox="1">
            <a:spLocks noChangeArrowheads="1"/>
          </p:cNvSpPr>
          <p:nvPr/>
        </p:nvSpPr>
        <p:spPr bwMode="auto">
          <a:xfrm>
            <a:off x="4067175" y="5084763"/>
            <a:ext cx="3057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Wingdings" charset="0"/>
                <a:cs typeface="Wingdings" charset="0"/>
                <a:sym typeface="Wingdings" charset="0"/>
              </a:rPr>
              <a:t></a:t>
            </a:r>
            <a:r>
              <a:rPr lang="en-US">
                <a:sym typeface="Wingdings" charset="0"/>
              </a:rPr>
              <a:t>  </a:t>
            </a:r>
            <a:r>
              <a:rPr lang="en-US"/>
              <a:t>n sin(θ)=constant </a:t>
            </a:r>
          </a:p>
        </p:txBody>
      </p:sp>
      <p:sp>
        <p:nvSpPr>
          <p:cNvPr id="66576" name="TextBox 24"/>
          <p:cNvSpPr txBox="1">
            <a:spLocks noChangeArrowheads="1"/>
          </p:cNvSpPr>
          <p:nvPr/>
        </p:nvSpPr>
        <p:spPr bwMode="auto">
          <a:xfrm>
            <a:off x="4067175" y="5805488"/>
            <a:ext cx="3259138" cy="4619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Wingdings" charset="0"/>
                <a:cs typeface="Wingdings" charset="0"/>
                <a:sym typeface="Wingdings" charset="0"/>
              </a:rPr>
              <a:t></a:t>
            </a:r>
            <a:r>
              <a:rPr lang="en-US">
                <a:sym typeface="Wingdings" charset="0"/>
              </a:rPr>
              <a:t>  </a:t>
            </a:r>
            <a:r>
              <a:rPr lang="en-US"/>
              <a:t>n</a:t>
            </a:r>
            <a:r>
              <a:rPr lang="en-US" baseline="-25000"/>
              <a:t>1</a:t>
            </a:r>
            <a:r>
              <a:rPr lang="en-US"/>
              <a:t>sin(θ</a:t>
            </a:r>
            <a:r>
              <a:rPr lang="en-US" baseline="-25000"/>
              <a:t>1</a:t>
            </a:r>
            <a:r>
              <a:rPr lang="en-US"/>
              <a:t>)=n</a:t>
            </a:r>
            <a:r>
              <a:rPr lang="en-US" baseline="-25000"/>
              <a:t>2</a:t>
            </a:r>
            <a:r>
              <a:rPr lang="en-US"/>
              <a:t>sin(θ</a:t>
            </a:r>
            <a:r>
              <a:rPr lang="en-US" baseline="-25000"/>
              <a:t>2</a:t>
            </a:r>
            <a:r>
              <a:rPr lang="en-US"/>
              <a:t>)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900113" y="2924175"/>
            <a:ext cx="0" cy="1441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95288" y="3429000"/>
            <a:ext cx="1116012" cy="338138"/>
          </a:xfrm>
          <a:prstGeom prst="rect">
            <a:avLst/>
          </a:prstGeom>
          <a:solidFill>
            <a:srgbClr val="FFFFFF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y=x/tan(θ)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900113" y="2852738"/>
            <a:ext cx="1150937" cy="79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408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are Q related to ellipticity?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3536399"/>
            <a:ext cx="8913056" cy="28540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Contributions to the moments:</a:t>
            </a:r>
          </a:p>
          <a:p>
            <a:r>
              <a:rPr lang="en-US" dirty="0" err="1" smtClean="0"/>
              <a:t>Q</a:t>
            </a:r>
            <a:r>
              <a:rPr lang="en-US" baseline="-25000" dirty="0" err="1" smtClean="0"/>
              <a:t>xx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cos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ϑ)</a:t>
            </a:r>
          </a:p>
          <a:p>
            <a:r>
              <a:rPr lang="en-US" dirty="0" err="1" smtClean="0"/>
              <a:t>Q</a:t>
            </a:r>
            <a:r>
              <a:rPr lang="en-US" baseline="-25000" dirty="0" err="1" smtClean="0"/>
              <a:t>yy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/>
              <a:t>cos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ϑ)</a:t>
            </a:r>
            <a:endParaRPr lang="en-US" dirty="0" smtClean="0"/>
          </a:p>
          <a:p>
            <a:r>
              <a:rPr lang="en-US" dirty="0" err="1" smtClean="0"/>
              <a:t>Q</a:t>
            </a:r>
            <a:r>
              <a:rPr lang="en-US" baseline="-25000" dirty="0" err="1"/>
              <a:t>x</a:t>
            </a:r>
            <a:r>
              <a:rPr lang="en-US" baseline="-25000" dirty="0" err="1" smtClean="0"/>
              <a:t>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-b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dirty="0" err="1" smtClean="0"/>
              <a:t>sin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err="1" smtClean="0"/>
              <a:t>cos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285429" y="873445"/>
            <a:ext cx="32286" cy="49719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537607" y="3178217"/>
            <a:ext cx="37758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285429" y="1636960"/>
            <a:ext cx="2386032" cy="1541257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17715" y="3178217"/>
            <a:ext cx="673814" cy="7763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05162" y="332715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3394" y="2328030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162" y="2808885"/>
            <a:ext cx="32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1674" y="1681699"/>
            <a:ext cx="3838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</a:p>
          <a:p>
            <a:r>
              <a:rPr lang="en-US" dirty="0" smtClean="0"/>
              <a:t>Q are variances (so squared quantities)</a:t>
            </a:r>
          </a:p>
          <a:p>
            <a:endParaRPr lang="en-US" dirty="0"/>
          </a:p>
          <a:p>
            <a:r>
              <a:rPr lang="en-US" dirty="0" smtClean="0"/>
              <a:t>Homework… prove the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xy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27303" y="1313794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acos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 smtClean="0"/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67760" y="2302611"/>
            <a:ext cx="703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asin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 smtClean="0"/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5429" y="3943426"/>
            <a:ext cx="7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</a:t>
            </a:r>
            <a:r>
              <a:rPr lang="en-US" dirty="0" err="1" smtClean="0"/>
              <a:t>sin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 smtClean="0"/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4236" y="32958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bcos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 smtClean="0"/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62226" y="3326436"/>
            <a:ext cx="32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317714" y="3943426"/>
            <a:ext cx="648000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285429" y="1636960"/>
            <a:ext cx="2386032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629922" y="1636961"/>
            <a:ext cx="1" cy="154125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999837" y="3178217"/>
            <a:ext cx="1" cy="76521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2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are Q related to ellipticity?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xx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cos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ϑ)</a:t>
            </a:r>
          </a:p>
          <a:p>
            <a:r>
              <a:rPr lang="en-US" dirty="0" err="1" smtClean="0"/>
              <a:t>Q</a:t>
            </a:r>
            <a:r>
              <a:rPr lang="en-US" baseline="-25000" dirty="0" err="1" smtClean="0"/>
              <a:t>yy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/>
              <a:t>cos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ϑ)</a:t>
            </a:r>
            <a:endParaRPr lang="en-US" dirty="0" smtClean="0"/>
          </a:p>
          <a:p>
            <a:r>
              <a:rPr lang="en-US" dirty="0" err="1" smtClean="0"/>
              <a:t>Q</a:t>
            </a:r>
            <a:r>
              <a:rPr lang="en-US" baseline="-25000" dirty="0" err="1" smtClean="0"/>
              <a:t>xy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-b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en-US" dirty="0" err="1" smtClean="0"/>
              <a:t>sin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r>
              <a:rPr lang="en-US" dirty="0" err="1" smtClean="0"/>
              <a:t>cos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ϑ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Now take combinations:</a:t>
            </a:r>
          </a:p>
          <a:p>
            <a:pPr lvl="1"/>
            <a:r>
              <a:rPr lang="en-US" dirty="0" err="1" smtClean="0"/>
              <a:t>Q</a:t>
            </a:r>
            <a:r>
              <a:rPr lang="en-US" baseline="-25000" dirty="0" err="1" smtClean="0"/>
              <a:t>xx</a:t>
            </a:r>
            <a:r>
              <a:rPr lang="en-US" dirty="0" err="1"/>
              <a:t>+</a:t>
            </a:r>
            <a:r>
              <a:rPr lang="en-US" dirty="0" err="1" smtClean="0"/>
              <a:t>Q</a:t>
            </a:r>
            <a:r>
              <a:rPr lang="en-US" baseline="-25000" dirty="0" err="1" smtClean="0"/>
              <a:t>yy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+b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)</a:t>
            </a:r>
          </a:p>
          <a:p>
            <a:pPr lvl="1"/>
            <a:r>
              <a:rPr lang="en-US" dirty="0" err="1" smtClean="0"/>
              <a:t>Q</a:t>
            </a:r>
            <a:r>
              <a:rPr lang="en-US" baseline="-25000" dirty="0" err="1" smtClean="0"/>
              <a:t>xx</a:t>
            </a:r>
            <a:r>
              <a:rPr lang="en-US" dirty="0" err="1"/>
              <a:t>-</a:t>
            </a:r>
            <a:r>
              <a:rPr lang="en-US" dirty="0" err="1" smtClean="0"/>
              <a:t>Q</a:t>
            </a:r>
            <a:r>
              <a:rPr lang="en-US" baseline="-25000" dirty="0" err="1" smtClean="0"/>
              <a:t>yy</a:t>
            </a:r>
            <a:r>
              <a:rPr lang="en-US" baseline="-25000" dirty="0" smtClean="0"/>
              <a:t> 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/>
              <a:t>-</a:t>
            </a:r>
            <a:r>
              <a:rPr lang="en-US" dirty="0" smtClean="0"/>
              <a:t>b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)</a:t>
            </a:r>
            <a:r>
              <a:rPr lang="en-US" dirty="0" smtClean="0"/>
              <a:t>cos2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</a:p>
          <a:p>
            <a:pPr lvl="1"/>
            <a:r>
              <a:rPr lang="en-US" dirty="0" smtClean="0"/>
              <a:t>2Q</a:t>
            </a:r>
            <a:r>
              <a:rPr lang="en-US" baseline="-25000" dirty="0" smtClean="0"/>
              <a:t>xy        </a:t>
            </a:r>
            <a:r>
              <a:rPr lang="en-US" dirty="0" smtClean="0"/>
              <a:t>=F(a</a:t>
            </a:r>
            <a:r>
              <a:rPr lang="en-US" baseline="30000" dirty="0" smtClean="0"/>
              <a:t>2</a:t>
            </a:r>
            <a:r>
              <a:rPr lang="en-US" dirty="0" smtClean="0"/>
              <a:t>-b</a:t>
            </a:r>
            <a:r>
              <a:rPr lang="en-US" baseline="30000" dirty="0" smtClean="0"/>
              <a:t>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)</a:t>
            </a:r>
            <a:r>
              <a:rPr lang="en-US" dirty="0" smtClean="0"/>
              <a:t>sin2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26" y="1988884"/>
            <a:ext cx="3746500" cy="210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26" y="5010971"/>
            <a:ext cx="3594100" cy="1219200"/>
          </a:xfrm>
          <a:prstGeom prst="rect">
            <a:avLst/>
          </a:prstGeom>
          <a:ln w="57150" cmpd="sng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93336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255517" y="1022720"/>
            <a:ext cx="32988" cy="499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95676" y="3435003"/>
            <a:ext cx="70885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826666" y="3051666"/>
            <a:ext cx="857701" cy="82477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06825" y="3214284"/>
            <a:ext cx="857701" cy="44143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 rot="16200000">
            <a:off x="1500976" y="3214284"/>
            <a:ext cx="857701" cy="44143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|</a:t>
            </a:r>
          </a:p>
        </p:txBody>
      </p:sp>
      <p:sp>
        <p:nvSpPr>
          <p:cNvPr id="12" name="Oval 11"/>
          <p:cNvSpPr/>
          <p:nvPr/>
        </p:nvSpPr>
        <p:spPr>
          <a:xfrm rot="18799931">
            <a:off x="3852651" y="1468138"/>
            <a:ext cx="857701" cy="44143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x</a:t>
            </a:r>
            <a:endParaRPr lang="en-US" sz="4000" dirty="0"/>
          </a:p>
        </p:txBody>
      </p:sp>
      <p:sp>
        <p:nvSpPr>
          <p:cNvPr id="13" name="Oval 12"/>
          <p:cNvSpPr/>
          <p:nvPr/>
        </p:nvSpPr>
        <p:spPr>
          <a:xfrm rot="13854506">
            <a:off x="3865763" y="4952627"/>
            <a:ext cx="857701" cy="44143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43694" y="3461716"/>
            <a:ext cx="57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χ</a:t>
            </a:r>
            <a:r>
              <a:rPr lang="en-US" sz="4000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4736339" y="996191"/>
            <a:ext cx="57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χ</a:t>
            </a:r>
            <a:r>
              <a:rPr lang="en-US" sz="4000" baseline="-25000" dirty="0" smtClean="0"/>
              <a:t>2</a:t>
            </a:r>
            <a:endParaRPr lang="en-US" baseline="-25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94100" cy="1219200"/>
          </a:xfrm>
          <a:prstGeom prst="rect">
            <a:avLst/>
          </a:prstGeom>
          <a:ln w="57150" cmpd="sng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7868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Intrinsic Ellipticity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75772"/>
            <a:ext cx="9144000" cy="5436682"/>
          </a:xfrm>
        </p:spPr>
        <p:txBody>
          <a:bodyPr>
            <a:normAutofit fontScale="92500"/>
          </a:bodyPr>
          <a:lstStyle/>
          <a:p>
            <a:r>
              <a:rPr lang="en-US" dirty="0"/>
              <a:t>Have introduced here the notion that the sources themselves are already elliptical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“Shear” </a:t>
            </a:r>
            <a:r>
              <a:rPr lang="en-US" dirty="0" smtClean="0"/>
              <a:t>is an </a:t>
            </a:r>
            <a:r>
              <a:rPr lang="en-US" b="1" dirty="0" smtClean="0"/>
              <a:t>additional ellipticity </a:t>
            </a:r>
            <a:r>
              <a:rPr lang="en-US" dirty="0" smtClean="0"/>
              <a:t>imprinted by lensing</a:t>
            </a:r>
            <a:endParaRPr lang="en-US" b="1" i="1" dirty="0"/>
          </a:p>
          <a:p>
            <a:r>
              <a:rPr lang="en-US" dirty="0" smtClean="0"/>
              <a:t>How to related </a:t>
            </a:r>
            <a:r>
              <a:rPr lang="en-US" b="1" dirty="0" smtClean="0"/>
              <a:t>observed </a:t>
            </a:r>
            <a:r>
              <a:rPr lang="en-US" dirty="0" smtClean="0"/>
              <a:t>ellipticity to </a:t>
            </a:r>
            <a:r>
              <a:rPr lang="en-US" b="1" dirty="0" smtClean="0"/>
              <a:t>shear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3493" name="Group 5"/>
          <p:cNvGrpSpPr>
            <a:grpSpLocks/>
          </p:cNvGrpSpPr>
          <p:nvPr/>
        </p:nvGrpSpPr>
        <p:grpSpPr bwMode="auto">
          <a:xfrm>
            <a:off x="3429000" y="2583744"/>
            <a:ext cx="5470525" cy="2093913"/>
            <a:chOff x="864" y="2352"/>
            <a:chExt cx="3446" cy="1319"/>
          </a:xfrm>
        </p:grpSpPr>
        <p:pic>
          <p:nvPicPr>
            <p:cNvPr id="6349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352"/>
              <a:ext cx="1320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352"/>
              <a:ext cx="1334" cy="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6" name="Line 10"/>
            <p:cNvSpPr>
              <a:spLocks noChangeShapeType="1"/>
            </p:cNvSpPr>
            <p:nvPr/>
          </p:nvSpPr>
          <p:spPr bwMode="auto">
            <a:xfrm>
              <a:off x="2352" y="2928"/>
              <a:ext cx="548" cy="1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497" name="Group 9"/>
          <p:cNvGrpSpPr>
            <a:grpSpLocks/>
          </p:cNvGrpSpPr>
          <p:nvPr/>
        </p:nvGrpSpPr>
        <p:grpSpPr bwMode="auto">
          <a:xfrm>
            <a:off x="304800" y="3314971"/>
            <a:ext cx="914400" cy="914400"/>
            <a:chOff x="192" y="3120"/>
            <a:chExt cx="576" cy="576"/>
          </a:xfrm>
        </p:grpSpPr>
        <p:sp>
          <p:nvSpPr>
            <p:cNvPr id="63498" name="Oval 10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99" name="Oval 11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500" name="Group 12"/>
          <p:cNvGrpSpPr>
            <a:grpSpLocks/>
          </p:cNvGrpSpPr>
          <p:nvPr/>
        </p:nvGrpSpPr>
        <p:grpSpPr bwMode="auto">
          <a:xfrm rot="2742231">
            <a:off x="1447800" y="3314971"/>
            <a:ext cx="914400" cy="914400"/>
            <a:chOff x="192" y="3120"/>
            <a:chExt cx="576" cy="576"/>
          </a:xfrm>
        </p:grpSpPr>
        <p:sp>
          <p:nvSpPr>
            <p:cNvPr id="63501" name="Oval 13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2" name="Oval 14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3503" name="Text Box 15"/>
          <p:cNvSpPr txBox="1">
            <a:spLocks noChangeArrowheads="1"/>
          </p:cNvSpPr>
          <p:nvPr/>
        </p:nvSpPr>
        <p:spPr bwMode="auto">
          <a:xfrm>
            <a:off x="533400" y="2857771"/>
            <a:ext cx="46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g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63504" name="Text Box 16"/>
          <p:cNvSpPr txBox="1">
            <a:spLocks noChangeArrowheads="1"/>
          </p:cNvSpPr>
          <p:nvPr/>
        </p:nvSpPr>
        <p:spPr bwMode="auto">
          <a:xfrm>
            <a:off x="1676400" y="2857771"/>
            <a:ext cx="46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g</a:t>
            </a:r>
            <a:r>
              <a:rPr lang="en-US" baseline="-2500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2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relate ellipticity to shear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970072"/>
            <a:ext cx="4758858" cy="2310394"/>
          </a:xfrm>
        </p:spPr>
        <p:txBody>
          <a:bodyPr/>
          <a:lstStyle/>
          <a:p>
            <a:r>
              <a:rPr lang="en-US" dirty="0" smtClean="0"/>
              <a:t>How to source moments transform/change under the influence of the lens equation?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32" y="970071"/>
            <a:ext cx="2819400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332" y="2684898"/>
            <a:ext cx="2217034" cy="762660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69" y="4267200"/>
            <a:ext cx="3270532" cy="2046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5421" y="4584492"/>
            <a:ext cx="13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plane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35421" y="5496471"/>
            <a:ext cx="139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plane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29332" y="3724963"/>
            <a:ext cx="309697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Substitute lens equation into image plane moments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Rearrange (hint: multiply numerator and denominator by source plane denominator)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Recall 2Re(z)=z*+z for a complex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22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Schneider &amp; Seitz (1995)</a:t>
            </a:r>
          </a:p>
          <a:p>
            <a:r>
              <a:rPr lang="en-US" dirty="0"/>
              <a:t>Allows the </a:t>
            </a:r>
            <a:r>
              <a:rPr lang="en-US" i="1" dirty="0"/>
              <a:t>observed ellipticity </a:t>
            </a:r>
            <a:r>
              <a:rPr lang="en-US" dirty="0" smtClean="0"/>
              <a:t>(moments) to </a:t>
            </a:r>
            <a:r>
              <a:rPr lang="en-US" dirty="0"/>
              <a:t>be related to the </a:t>
            </a:r>
            <a:r>
              <a:rPr lang="en-US" dirty="0" smtClean="0"/>
              <a:t>intrinsic (</a:t>
            </a:r>
            <a:r>
              <a:rPr lang="en-US" dirty="0" err="1" smtClean="0"/>
              <a:t>unlensed</a:t>
            </a:r>
            <a:r>
              <a:rPr lang="en-US" dirty="0" smtClean="0"/>
              <a:t>) ellipticity </a:t>
            </a:r>
            <a:r>
              <a:rPr lang="en-US" dirty="0"/>
              <a:t>and </a:t>
            </a:r>
            <a:r>
              <a:rPr lang="en-US" dirty="0" smtClean="0"/>
              <a:t>shear</a:t>
            </a:r>
          </a:p>
          <a:p>
            <a:r>
              <a:rPr lang="en-US" dirty="0" smtClean="0"/>
              <a:t>Exercise : Show that this is the way </a:t>
            </a:r>
            <a:r>
              <a:rPr lang="en-US" dirty="0" err="1" smtClean="0"/>
              <a:t>χ</a:t>
            </a:r>
            <a:r>
              <a:rPr lang="en-US" dirty="0" smtClean="0"/>
              <a:t> transforms under shear</a:t>
            </a: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7543800" cy="281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0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90" y="211686"/>
            <a:ext cx="8913056" cy="664631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Bonnet </a:t>
            </a:r>
            <a:r>
              <a:rPr lang="en-US" dirty="0"/>
              <a:t>&amp; </a:t>
            </a:r>
            <a:r>
              <a:rPr lang="en-US" dirty="0" err="1"/>
              <a:t>Mellier</a:t>
            </a:r>
            <a:r>
              <a:rPr lang="en-US" dirty="0"/>
              <a:t> (1995)</a:t>
            </a:r>
          </a:p>
          <a:p>
            <a:r>
              <a:rPr lang="en-US" dirty="0"/>
              <a:t>Different </a:t>
            </a:r>
            <a:r>
              <a:rPr lang="en-US" dirty="0" err="1"/>
              <a:t>normalisation</a:t>
            </a:r>
            <a:r>
              <a:rPr lang="en-US" dirty="0"/>
              <a:t> of the </a:t>
            </a:r>
            <a:r>
              <a:rPr lang="en-US" dirty="0" smtClean="0"/>
              <a:t>moments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complicate denominator, better shear relation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940"/>
            <a:ext cx="4989513" cy="104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1140"/>
            <a:ext cx="4303713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969690"/>
            <a:ext cx="4495800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25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weak lensing limit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154" y="3160304"/>
            <a:ext cx="8913056" cy="1247744"/>
          </a:xfrm>
        </p:spPr>
        <p:txBody>
          <a:bodyPr/>
          <a:lstStyle/>
          <a:p>
            <a:r>
              <a:rPr lang="en-US" dirty="0" smtClean="0"/>
              <a:t>Only linear in shear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064" y="4212343"/>
            <a:ext cx="2717800" cy="9144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950" y="1770493"/>
            <a:ext cx="3683000" cy="10287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1913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Weak Lensing Assumption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we average over (enough) galaxies in the universe the intrinsic ellipticity is </a:t>
            </a:r>
            <a:r>
              <a:rPr lang="en-US" u="sng"/>
              <a:t>randomly orientated</a:t>
            </a:r>
            <a:r>
              <a:rPr lang="en-US"/>
              <a:t> such that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4" y="4276087"/>
            <a:ext cx="2844800" cy="1041400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49178" y="3742591"/>
            <a:ext cx="382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WEAK LENSING RESULT </a:t>
            </a:r>
          </a:p>
          <a:p>
            <a:endParaRPr lang="en-US" dirty="0" smtClean="0"/>
          </a:p>
          <a:p>
            <a:r>
              <a:rPr lang="en-US" dirty="0" smtClean="0"/>
              <a:t>RELATES </a:t>
            </a:r>
          </a:p>
          <a:p>
            <a:r>
              <a:rPr lang="en-US" b="1" dirty="0" smtClean="0"/>
              <a:t>OBSERVABLE</a:t>
            </a:r>
            <a:r>
              <a:rPr lang="en-US" dirty="0" smtClean="0"/>
              <a:t> (MOMENTS) to </a:t>
            </a:r>
          </a:p>
          <a:p>
            <a:r>
              <a:rPr lang="en-US" b="1" dirty="0" smtClean="0"/>
              <a:t>PHYSICS</a:t>
            </a:r>
            <a:r>
              <a:rPr lang="en-US" dirty="0" smtClean="0"/>
              <a:t> (LENS EQUATION) and SHEAR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06" y="3067469"/>
            <a:ext cx="2717800" cy="9144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7055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84624"/>
            <a:ext cx="8913056" cy="5420395"/>
          </a:xfrm>
        </p:spPr>
        <p:txBody>
          <a:bodyPr/>
          <a:lstStyle/>
          <a:p>
            <a:r>
              <a:rPr lang="en-US" dirty="0" smtClean="0"/>
              <a:t>But… over large enough scales (and assuming isotropy) shear averages to zero </a:t>
            </a:r>
            <a:endParaRPr lang="en-US" dirty="0"/>
          </a:p>
          <a:p>
            <a:r>
              <a:rPr lang="en-US" dirty="0" smtClean="0"/>
              <a:t>But variance of the shear is related to the matter power spectrum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baseline="-25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baseline="-25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191715" y="2319444"/>
            <a:ext cx="7328487" cy="3643726"/>
            <a:chOff x="487159" y="709306"/>
            <a:chExt cx="7328487" cy="364372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246" y="2319444"/>
              <a:ext cx="3503612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446" y="3832332"/>
              <a:ext cx="3124200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 bwMode="auto">
            <a:xfrm flipV="1">
              <a:off x="4835908" y="3111607"/>
              <a:ext cx="792163" cy="6477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487159" y="709306"/>
              <a:ext cx="475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Lensing potential related to Newtonian potential  </a:t>
              </a:r>
              <a:endParaRPr lang="en-US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6" y="2905679"/>
            <a:ext cx="3466117" cy="11723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2820" y="5963170"/>
            <a:ext cx="465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of perturbations -&gt; Power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8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2"/>
          <p:cNvSpPr>
            <a:spLocks noGrp="1"/>
          </p:cNvSpPr>
          <p:nvPr>
            <p:ph idx="1"/>
          </p:nvPr>
        </p:nvSpPr>
        <p:spPr>
          <a:xfrm>
            <a:off x="96838" y="4459288"/>
            <a:ext cx="8913812" cy="2398712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All we have to do is determine deflection angle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Tells us about the potential and gravity !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Already been done hundred years ago !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End of the story :)   ? Next lecture…</a:t>
            </a:r>
          </a:p>
        </p:txBody>
      </p:sp>
      <p:pic>
        <p:nvPicPr>
          <p:cNvPr id="6349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052513"/>
            <a:ext cx="324485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55976" y="1052736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65000"/>
                  </a:schemeClr>
                </a:solidFill>
              </a:rPr>
              <a:t>Plot credit: NASA/ESA</a:t>
            </a:r>
            <a:endParaRPr lang="en-US" sz="1200" dirty="0">
              <a:solidFill>
                <a:schemeClr val="accent3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3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-25000" dirty="0" err="1"/>
              <a:t>observed</a:t>
            </a:r>
            <a:r>
              <a:rPr lang="en-US" baseline="-25000" dirty="0"/>
              <a:t>  </a:t>
            </a:r>
            <a:r>
              <a:rPr lang="en-US" dirty="0"/>
              <a:t>= </a:t>
            </a:r>
            <a:r>
              <a:rPr lang="en-US" dirty="0" err="1"/>
              <a:t>e</a:t>
            </a:r>
            <a:r>
              <a:rPr lang="en-US" baseline="-25000" dirty="0" err="1"/>
              <a:t>intrinsic</a:t>
            </a:r>
            <a:r>
              <a:rPr lang="en-US" dirty="0"/>
              <a:t> + 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γ</a:t>
            </a:r>
            <a:endParaRPr lang="en-US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dirty="0" smtClean="0"/>
              <a:t>&lt;</a:t>
            </a:r>
            <a:r>
              <a:rPr lang="en-US" dirty="0" err="1" smtClean="0"/>
              <a:t>e</a:t>
            </a:r>
            <a:r>
              <a:rPr lang="en-US" baseline="-25000" dirty="0" err="1" smtClean="0"/>
              <a:t>observed</a:t>
            </a:r>
            <a:r>
              <a:rPr lang="en-US" dirty="0" err="1" smtClean="0"/>
              <a:t>e</a:t>
            </a:r>
            <a:r>
              <a:rPr lang="en-US" baseline="-25000" dirty="0" err="1" smtClean="0"/>
              <a:t>observed</a:t>
            </a:r>
            <a:r>
              <a:rPr lang="en-US" dirty="0"/>
              <a:t>&gt;</a:t>
            </a:r>
            <a:r>
              <a:rPr lang="en-US" baseline="-25000" dirty="0" smtClean="0"/>
              <a:t>  </a:t>
            </a:r>
            <a:r>
              <a:rPr lang="en-US" dirty="0"/>
              <a:t>= </a:t>
            </a:r>
            <a:r>
              <a:rPr lang="en-US" dirty="0" smtClean="0"/>
              <a:t>&lt;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intrinsic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intrinsic</a:t>
            </a:r>
            <a:r>
              <a:rPr lang="en-US" dirty="0" smtClean="0"/>
              <a:t>&gt; </a:t>
            </a:r>
            <a:r>
              <a:rPr lang="en-US" dirty="0"/>
              <a:t>+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&lt;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γ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intrinsic</a:t>
            </a:r>
            <a:r>
              <a:rPr lang="en-US" dirty="0" smtClean="0"/>
              <a:t>&gt; + &lt;</a:t>
            </a:r>
            <a:r>
              <a:rPr lang="en-US" dirty="0" err="1"/>
              <a:t>e</a:t>
            </a:r>
            <a:r>
              <a:rPr lang="en-US" baseline="-25000" dirty="0" err="1"/>
              <a:t>intrinsic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γ</a:t>
            </a:r>
            <a:r>
              <a:rPr lang="en-US" dirty="0" smtClean="0"/>
              <a:t>&gt; +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							&lt;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γγ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5245172" y="84624"/>
            <a:ext cx="3654353" cy="1432961"/>
            <a:chOff x="864" y="2352"/>
            <a:chExt cx="3446" cy="1319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352"/>
              <a:ext cx="1320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352"/>
              <a:ext cx="1334" cy="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352" y="2928"/>
              <a:ext cx="548" cy="1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1180" y="5508387"/>
            <a:ext cx="8739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galaxies are randomly aligned need many galaxies to reduce the shot noise term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105115" y="3282603"/>
            <a:ext cx="2771034" cy="2225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56494" y="1687071"/>
            <a:ext cx="391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II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096724" y="2271847"/>
            <a:ext cx="659770" cy="581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04620" y="4445759"/>
            <a:ext cx="5469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I</a:t>
            </a:r>
            <a:endParaRPr lang="en-US" sz="32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278161" y="4074386"/>
            <a:ext cx="659770" cy="3742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7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Intrinsic Alignments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But… what if the intrinsic orientations are not random?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21" y="2170686"/>
            <a:ext cx="3449274" cy="2564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436" y="2175985"/>
            <a:ext cx="4329268" cy="25592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22644" y="5113602"/>
            <a:ext cx="280402" cy="610333"/>
          </a:xfrm>
          <a:prstGeom prst="ellips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22644" y="5876335"/>
            <a:ext cx="280402" cy="61033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8377" y="5113602"/>
            <a:ext cx="280402" cy="610333"/>
          </a:xfrm>
          <a:prstGeom prst="ellips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6200000">
            <a:off x="5958377" y="5876335"/>
            <a:ext cx="280402" cy="61033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73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4459443"/>
            <a:ext cx="8913056" cy="239855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All we have to do is measure ellipticity of the galaxies</a:t>
            </a:r>
          </a:p>
          <a:p>
            <a:r>
              <a:rPr lang="en-US" dirty="0" smtClean="0"/>
              <a:t>Average over a sufficient number </a:t>
            </a:r>
          </a:p>
          <a:p>
            <a:r>
              <a:rPr lang="en-US" dirty="0" smtClean="0"/>
              <a:t>Tells us about the local potential </a:t>
            </a:r>
          </a:p>
          <a:p>
            <a:r>
              <a:rPr lang="en-US" dirty="0" smtClean="0"/>
              <a:t>Easy :)   ? Next lecture…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052736"/>
            <a:ext cx="3243495" cy="32434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There </a:t>
            </a:r>
            <a:r>
              <a:rPr lang="en-US" dirty="0"/>
              <a:t>is nothing new to be discovered in physics now, All that remains is more and more precise measurement</a:t>
            </a:r>
            <a:r>
              <a:rPr lang="en-US" dirty="0" smtClean="0"/>
              <a:t>.</a:t>
            </a:r>
          </a:p>
          <a:p>
            <a:pPr algn="r"/>
            <a:r>
              <a:rPr lang="en-US" dirty="0" smtClean="0"/>
              <a:t>Kelvin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38907" y="1052736"/>
            <a:ext cx="15483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65000"/>
                  </a:schemeClr>
                </a:solidFill>
              </a:rPr>
              <a:t>Plot credit: ESA/NASA</a:t>
            </a:r>
            <a:endParaRPr lang="en-US" sz="1200" dirty="0">
              <a:solidFill>
                <a:schemeClr val="accent3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6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Homework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Exercise for next lecture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Derive </a:t>
            </a:r>
            <a:r>
              <a:rPr lang="en-US" dirty="0" smtClean="0">
                <a:latin typeface="Arial" charset="0"/>
                <a:ea typeface="ＭＳ Ｐゴシック" charset="0"/>
              </a:rPr>
              <a:t>the </a:t>
            </a:r>
            <a:r>
              <a:rPr lang="en-US" dirty="0">
                <a:latin typeface="Times"/>
                <a:ea typeface="ＭＳ Ｐゴシック" charset="0"/>
                <a:cs typeface="Times"/>
              </a:rPr>
              <a:t>χ</a:t>
            </a:r>
            <a:r>
              <a:rPr lang="en-US" dirty="0" smtClean="0">
                <a:latin typeface="Arial" charset="0"/>
                <a:ea typeface="ＭＳ Ｐゴシック" charset="0"/>
              </a:rPr>
              <a:t> relation between shear and unlensed ellipticity 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Hint: use moments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</a:rPr>
              <a:t>“Extra credit” derive the probability distribution of </a:t>
            </a:r>
            <a:r>
              <a:rPr lang="en-US" dirty="0" smtClean="0">
                <a:latin typeface="Times"/>
                <a:ea typeface="ＭＳ Ｐゴシック" charset="0"/>
                <a:cs typeface="Times"/>
              </a:rPr>
              <a:t>χ</a:t>
            </a:r>
            <a:endParaRPr lang="en-US" dirty="0">
              <a:latin typeface="Times"/>
              <a:cs typeface="Times"/>
            </a:endParaRPr>
          </a:p>
          <a:p>
            <a:pPr lvl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Hint: use quotient distribution and assume Gaussian moments</a:t>
            </a:r>
          </a:p>
          <a:p>
            <a:pPr lvl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Hint: not a trivial calculation… (may need </a:t>
            </a:r>
            <a:r>
              <a:rPr lang="en-US" dirty="0" err="1" smtClean="0">
                <a:latin typeface="Arial"/>
                <a:ea typeface="ＭＳ Ｐゴシック" charset="0"/>
                <a:cs typeface="Arial"/>
              </a:rPr>
              <a:t>mathematica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 at some point)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93" y="1962963"/>
            <a:ext cx="3883597" cy="10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8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1600"/>
          </a:p>
        </p:txBody>
      </p:sp>
      <p:cxnSp>
        <p:nvCxnSpPr>
          <p:cNvPr id="7" name="Curved Connector 6"/>
          <p:cNvCxnSpPr/>
          <p:nvPr/>
        </p:nvCxnSpPr>
        <p:spPr>
          <a:xfrm>
            <a:off x="304055" y="3094709"/>
            <a:ext cx="1663359" cy="127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82674" y="2489356"/>
            <a:ext cx="982961" cy="1077218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What  </a:t>
            </a:r>
          </a:p>
          <a:p>
            <a:pPr algn="ctr"/>
            <a:r>
              <a:rPr lang="en-US" sz="1600" dirty="0" smtClean="0"/>
              <a:t>do we </a:t>
            </a:r>
          </a:p>
          <a:p>
            <a:pPr algn="ctr"/>
            <a:r>
              <a:rPr lang="en-US" sz="1600" dirty="0" smtClean="0"/>
              <a:t>want to</a:t>
            </a:r>
          </a:p>
          <a:p>
            <a:pPr algn="ctr"/>
            <a:r>
              <a:rPr lang="en-US" sz="1600" dirty="0" smtClean="0"/>
              <a:t>measure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419872" y="2492896"/>
            <a:ext cx="982961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What</a:t>
            </a:r>
          </a:p>
          <a:p>
            <a:pPr algn="ctr"/>
            <a:r>
              <a:rPr lang="en-US" sz="1600" dirty="0" smtClean="0"/>
              <a:t>do we </a:t>
            </a:r>
          </a:p>
          <a:p>
            <a:pPr algn="ctr"/>
            <a:r>
              <a:rPr lang="en-US" sz="1600" dirty="0" smtClean="0"/>
              <a:t>measure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84168" y="2492896"/>
            <a:ext cx="982961" cy="830997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Why</a:t>
            </a:r>
          </a:p>
          <a:p>
            <a:pPr algn="ctr"/>
            <a:r>
              <a:rPr lang="en-US" sz="1600" dirty="0"/>
              <a:t>d</a:t>
            </a:r>
            <a:r>
              <a:rPr lang="en-US" sz="1600" dirty="0" smtClean="0"/>
              <a:t>o we </a:t>
            </a:r>
          </a:p>
          <a:p>
            <a:pPr algn="ctr"/>
            <a:r>
              <a:rPr lang="en-US" sz="1600" dirty="0" smtClean="0"/>
              <a:t>measure</a:t>
            </a:r>
            <a:endParaRPr lang="en-US" sz="1600" dirty="0"/>
          </a:p>
        </p:txBody>
      </p:sp>
      <p:cxnSp>
        <p:nvCxnSpPr>
          <p:cNvPr id="20" name="Curved Connector 19"/>
          <p:cNvCxnSpPr/>
          <p:nvPr/>
        </p:nvCxnSpPr>
        <p:spPr>
          <a:xfrm>
            <a:off x="7717998" y="3107409"/>
            <a:ext cx="1292248" cy="127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16016" y="2492896"/>
            <a:ext cx="982961" cy="830997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How</a:t>
            </a:r>
          </a:p>
          <a:p>
            <a:pPr algn="ctr"/>
            <a:r>
              <a:rPr lang="en-US" sz="1600" dirty="0" smtClean="0"/>
              <a:t>do we </a:t>
            </a:r>
          </a:p>
          <a:p>
            <a:pPr algn="ctr"/>
            <a:r>
              <a:rPr lang="en-US" sz="1600" dirty="0" smtClean="0"/>
              <a:t>measure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48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is Gravitational Lensing?</a:t>
            </a:r>
          </a:p>
        </p:txBody>
      </p:sp>
      <p:pic>
        <p:nvPicPr>
          <p:cNvPr id="45060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871962"/>
            <a:ext cx="463550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512" y="1340768"/>
            <a:ext cx="4419600" cy="4800600"/>
          </a:xfrm>
          <a:prstGeom prst="rect">
            <a:avLst/>
          </a:prstGeom>
          <a:ln/>
        </p:spPr>
        <p:txBody>
          <a:bodyPr vert="horz" lIns="91440" tIns="45720" rIns="132080" bIns="45720" rtlCol="0"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Propagating photons follow geodesics in space </a:t>
            </a:r>
          </a:p>
          <a:p>
            <a:endParaRPr lang="en-US" dirty="0" smtClean="0"/>
          </a:p>
          <a:p>
            <a:r>
              <a:rPr lang="en-US" dirty="0" smtClean="0"/>
              <a:t>The geodesics are 	   distorted from straight    lines by the presence of massive objects </a:t>
            </a: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797125" y="6141368"/>
            <a:ext cx="2433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65000"/>
                  </a:schemeClr>
                </a:solidFill>
              </a:rPr>
              <a:t>Plot credit: </a:t>
            </a:r>
            <a:r>
              <a:rPr lang="en-US" sz="1200" dirty="0" err="1" smtClean="0">
                <a:solidFill>
                  <a:schemeClr val="accent3">
                    <a:lumMod val="65000"/>
                  </a:schemeClr>
                </a:solidFill>
              </a:rPr>
              <a:t>Bartelmann</a:t>
            </a:r>
            <a:r>
              <a:rPr lang="en-US" sz="1200" dirty="0" smtClean="0">
                <a:solidFill>
                  <a:schemeClr val="accent3">
                    <a:lumMod val="65000"/>
                  </a:schemeClr>
                </a:solidFill>
              </a:rPr>
              <a:t> &amp; </a:t>
            </a:r>
            <a:r>
              <a:rPr lang="en-US" sz="1200" dirty="0" err="1" smtClean="0">
                <a:solidFill>
                  <a:schemeClr val="accent3">
                    <a:lumMod val="65000"/>
                  </a:schemeClr>
                </a:solidFill>
              </a:rPr>
              <a:t>Scnneider</a:t>
            </a:r>
            <a:endParaRPr lang="en-US" sz="1200" dirty="0">
              <a:solidFill>
                <a:schemeClr val="accent3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5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5114" y="84624"/>
            <a:ext cx="7905131" cy="74543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Geometry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3657600" cy="5638800"/>
          </a:xfrm>
        </p:spPr>
        <p:txBody>
          <a:bodyPr/>
          <a:lstStyle/>
          <a:p>
            <a:r>
              <a:rPr lang="en-US"/>
              <a:t>The Born Approximation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16" y="2044700"/>
            <a:ext cx="6111833" cy="4306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6" y="6053845"/>
            <a:ext cx="2092274" cy="6681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0" y="1144587"/>
            <a:ext cx="3657600" cy="19780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66447" y="6183868"/>
            <a:ext cx="168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small angles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53563" y="6562230"/>
            <a:ext cx="1290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65000"/>
                  </a:schemeClr>
                </a:solidFill>
              </a:rPr>
              <a:t>Plot credit: Bacon</a:t>
            </a:r>
            <a:endParaRPr lang="en-US" sz="1200" dirty="0">
              <a:solidFill>
                <a:schemeClr val="accent3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048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Lens Equation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Lens equation and define the terms 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3657600" cy="19780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04800" y="4327525"/>
            <a:ext cx="4114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 dirty="0"/>
              <a:t>Relates </a:t>
            </a:r>
            <a:r>
              <a:rPr lang="en-US" sz="2800" i="1" dirty="0"/>
              <a:t>True</a:t>
            </a:r>
            <a:r>
              <a:rPr lang="en-US" sz="2800" dirty="0"/>
              <a:t> Position </a:t>
            </a:r>
          </a:p>
          <a:p>
            <a:r>
              <a:rPr lang="en-US" sz="2800" dirty="0"/>
              <a:t>to </a:t>
            </a:r>
            <a:r>
              <a:rPr lang="en-US" sz="2800" i="1" dirty="0"/>
              <a:t>Observed</a:t>
            </a:r>
            <a:r>
              <a:rPr lang="en-US" sz="2800" dirty="0"/>
              <a:t> Position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38369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97125" y="6141368"/>
            <a:ext cx="2433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65000"/>
                  </a:schemeClr>
                </a:solidFill>
              </a:rPr>
              <a:t>Plot credit: </a:t>
            </a:r>
            <a:r>
              <a:rPr lang="en-US" sz="1200" dirty="0" err="1" smtClean="0">
                <a:solidFill>
                  <a:schemeClr val="accent3">
                    <a:lumMod val="65000"/>
                  </a:schemeClr>
                </a:solidFill>
              </a:rPr>
              <a:t>Bartelmann</a:t>
            </a:r>
            <a:r>
              <a:rPr lang="en-US" sz="1200" dirty="0" smtClean="0">
                <a:solidFill>
                  <a:schemeClr val="accent3">
                    <a:lumMod val="65000"/>
                  </a:schemeClr>
                </a:solidFill>
              </a:rPr>
              <a:t> &amp; </a:t>
            </a:r>
            <a:r>
              <a:rPr lang="en-US" sz="1200" dirty="0" err="1" smtClean="0">
                <a:solidFill>
                  <a:schemeClr val="accent3">
                    <a:lumMod val="65000"/>
                  </a:schemeClr>
                </a:solidFill>
              </a:rPr>
              <a:t>Scnneider</a:t>
            </a:r>
            <a:endParaRPr lang="en-US" sz="1200" dirty="0">
              <a:solidFill>
                <a:schemeClr val="accent3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6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Lensing Potential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0" y="1448266"/>
            <a:ext cx="2855291" cy="117451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762708" y="1682540"/>
            <a:ext cx="5247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last lecture recall that deflection angle is related </a:t>
            </a:r>
          </a:p>
          <a:p>
            <a:r>
              <a:rPr lang="en-US" dirty="0"/>
              <a:t>t</a:t>
            </a:r>
            <a:r>
              <a:rPr lang="en-US" dirty="0" smtClean="0"/>
              <a:t>o the gradient of the potential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56" y="2984499"/>
            <a:ext cx="3466117" cy="1172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885" y="3124391"/>
            <a:ext cx="3433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 the “Lensing potential” as a </a:t>
            </a:r>
          </a:p>
          <a:p>
            <a:r>
              <a:rPr lang="en-US" dirty="0" smtClean="0"/>
              <a:t>projected, scaled potential 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42126" y="3332089"/>
            <a:ext cx="1698908" cy="1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136" y="4360642"/>
            <a:ext cx="2379039" cy="974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795" y="5367906"/>
            <a:ext cx="2946188" cy="105760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546656" y="5740431"/>
            <a:ext cx="215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on the sky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795" y="4665008"/>
            <a:ext cx="185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Allows us to write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8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8725</TotalTime>
  <Words>1454</Words>
  <Application>Microsoft Macintosh PowerPoint</Application>
  <PresentationFormat>On-screen Show (4:3)</PresentationFormat>
  <Paragraphs>359</Paragraphs>
  <Slides>43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Weak Gravitational Lensing:  What do we measure?</vt:lpstr>
      <vt:lpstr>PowerPoint Presentation</vt:lpstr>
      <vt:lpstr>Snell’s Law</vt:lpstr>
      <vt:lpstr>PowerPoint Presentation</vt:lpstr>
      <vt:lpstr>PowerPoint Presentation</vt:lpstr>
      <vt:lpstr>What is Gravitational Lensing?</vt:lpstr>
      <vt:lpstr>Geometry</vt:lpstr>
      <vt:lpstr>The Lens Equation</vt:lpstr>
      <vt:lpstr>The Lensing Potential</vt:lpstr>
      <vt:lpstr>Surface Density</vt:lpstr>
      <vt:lpstr>The Distortion Matrix</vt:lpstr>
      <vt:lpstr>The Distortion Matrix</vt:lpstr>
      <vt:lpstr>The Distortion Matrix</vt:lpstr>
      <vt:lpstr>Shear γ and Convergence κ</vt:lpstr>
      <vt:lpstr>Shear γ and Convergence κ</vt:lpstr>
      <vt:lpstr>Disortion is Elliptical</vt:lpstr>
      <vt:lpstr>Disortion is Elliptical</vt:lpstr>
      <vt:lpstr>Distortion is elliptical</vt:lpstr>
      <vt:lpstr>What is ellipticity? </vt:lpstr>
      <vt:lpstr>Disortion is Elliptical</vt:lpstr>
      <vt:lpstr>Complex Notation</vt:lpstr>
      <vt:lpstr>Raising and Lowering Operators</vt:lpstr>
      <vt:lpstr>Recap</vt:lpstr>
      <vt:lpstr>What is ellipticity? </vt:lpstr>
      <vt:lpstr>PowerPoint Presentation</vt:lpstr>
      <vt:lpstr>PowerPoint Presentation</vt:lpstr>
      <vt:lpstr>How to measure ellipticity?</vt:lpstr>
      <vt:lpstr>Moments of a 2D Function</vt:lpstr>
      <vt:lpstr>2nd Order Moments in 2D</vt:lpstr>
      <vt:lpstr>How are Q related to ellipticity?</vt:lpstr>
      <vt:lpstr>How are Q related to ellipticity?</vt:lpstr>
      <vt:lpstr>PowerPoint Presentation</vt:lpstr>
      <vt:lpstr>Intrinsic Ellipticity</vt:lpstr>
      <vt:lpstr>How to relate ellipticity to shear</vt:lpstr>
      <vt:lpstr>PowerPoint Presentation</vt:lpstr>
      <vt:lpstr>PowerPoint Presentation</vt:lpstr>
      <vt:lpstr>The weak lensing limit </vt:lpstr>
      <vt:lpstr>The Weak Lensing Assumption</vt:lpstr>
      <vt:lpstr>PowerPoint Presentation</vt:lpstr>
      <vt:lpstr>PowerPoint Presentation</vt:lpstr>
      <vt:lpstr>Intrinsic Alignments</vt:lpstr>
      <vt:lpstr>PowerPoint Presentation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 Lensing  Shape Measurement</dc:title>
  <dc:creator>Thomas Kitching</dc:creator>
  <cp:lastModifiedBy>Thomas Kitching</cp:lastModifiedBy>
  <cp:revision>133</cp:revision>
  <cp:lastPrinted>2013-12-03T08:27:25Z</cp:lastPrinted>
  <dcterms:created xsi:type="dcterms:W3CDTF">2012-08-27T13:45:21Z</dcterms:created>
  <dcterms:modified xsi:type="dcterms:W3CDTF">2015-10-12T07:54:14Z</dcterms:modified>
</cp:coreProperties>
</file>